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80" r:id="rId6"/>
    <p:sldId id="278" r:id="rId7"/>
    <p:sldId id="261" r:id="rId8"/>
    <p:sldId id="288" r:id="rId9"/>
    <p:sldId id="262" r:id="rId10"/>
    <p:sldId id="263" r:id="rId11"/>
    <p:sldId id="269" r:id="rId12"/>
    <p:sldId id="266" r:id="rId13"/>
    <p:sldId id="265" r:id="rId14"/>
    <p:sldId id="277" r:id="rId15"/>
    <p:sldId id="281" r:id="rId16"/>
    <p:sldId id="267" r:id="rId17"/>
    <p:sldId id="283" r:id="rId18"/>
    <p:sldId id="282" r:id="rId19"/>
    <p:sldId id="295" r:id="rId20"/>
    <p:sldId id="303" r:id="rId21"/>
    <p:sldId id="271" r:id="rId22"/>
    <p:sldId id="294" r:id="rId23"/>
    <p:sldId id="284" r:id="rId24"/>
    <p:sldId id="299" r:id="rId25"/>
    <p:sldId id="289" r:id="rId26"/>
    <p:sldId id="290" r:id="rId27"/>
    <p:sldId id="293" r:id="rId28"/>
    <p:sldId id="298" r:id="rId29"/>
    <p:sldId id="286" r:id="rId30"/>
    <p:sldId id="285" r:id="rId31"/>
    <p:sldId id="291" r:id="rId32"/>
    <p:sldId id="292" r:id="rId33"/>
    <p:sldId id="300" r:id="rId34"/>
    <p:sldId id="301" r:id="rId35"/>
    <p:sldId id="304" r:id="rId36"/>
    <p:sldId id="302" r:id="rId37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39"/>
      <p:bold r:id="rId40"/>
      <p:italic r:id="rId41"/>
    </p:embeddedFont>
    <p:embeddedFont>
      <p:font typeface="Tahoma" panose="020B0604030504040204" pitchFamily="34" charset="0"/>
      <p:regular r:id="rId42"/>
      <p:bold r:id="rId43"/>
    </p:embeddedFont>
    <p:embeddedFont>
      <p:font typeface="Helvetica Neue" panose="020B060402020202020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Titillium Web" panose="020B0604020202020204" charset="0"/>
      <p:regular r:id="rId52"/>
      <p:bold r:id="rId53"/>
      <p:italic r:id="rId54"/>
      <p:boldItalic r:id="rId55"/>
    </p:embeddedFont>
    <p:embeddedFont>
      <p:font typeface="Ebrima" panose="02000000000000000000" pitchFamily="2" charset="0"/>
      <p:regular r:id="rId56"/>
      <p:bold r:id="rId57"/>
    </p:embeddedFont>
    <p:embeddedFont>
      <p:font typeface="Bell MT" panose="02020503060305020303" pitchFamily="18" charset="0"/>
      <p:regular r:id="rId58"/>
      <p:bold r:id="rId59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a Noemí Gattinoni" initials="NNG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95" autoAdjust="0"/>
  </p:normalViewPr>
  <p:slideViewPr>
    <p:cSldViewPr snapToGrid="0">
      <p:cViewPr varScale="1">
        <p:scale>
          <a:sx n="91" d="100"/>
          <a:sy n="91" d="100"/>
        </p:scale>
        <p:origin x="-1133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4T09:20:19.419" idx="1">
    <p:pos x="1342" y="293"/>
    <p:text>o como podría ponerle? que opinas Pao?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4T09:25:29.825" idx="2">
    <p:pos x="2916" y="1401"/>
    <p:text>te parece que ponga que es en si el INTA?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51652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dirty="0" smtClean="0"/>
              <a:t>Creo que está bueno que cuentes la idea general de fortran, que hay que compilar, que requiere definir todas las variables una a una, pero que es rápido y se usa un montón en meteorología. Pero no te detengas en los detalles del código.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71343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142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41714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333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9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11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iga.inta.gov.ar/#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ured.cu/IB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hyperlink" Target="https://www.ecured.cu/Lenguajes_de_alto_nive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ngattinoni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attinoni.natalia@inta.gob.ar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siga.inta.gov.ar/#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Aprendiendo a usar R con datos meteorológicos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8" y="913982"/>
            <a:ext cx="2471329" cy="3372118"/>
          </a:xfrm>
          <a:prstGeom prst="rect">
            <a:avLst/>
          </a:prstGeom>
        </p:spPr>
      </p:pic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288942" y="261136"/>
            <a:ext cx="4825111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Datos Meteorológicos?</a:t>
            </a:r>
            <a:endParaRPr lang="en" dirty="0">
              <a:solidFill>
                <a:srgbClr val="88398A"/>
              </a:solidFill>
            </a:endParaRPr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1999326" y="1620432"/>
            <a:ext cx="1414042" cy="381368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 flipV="1">
            <a:off x="1560825" y="2398426"/>
            <a:ext cx="1813947" cy="14970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7497970" y="1882279"/>
            <a:ext cx="1329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Helvetica Neue" panose="020B0604020202020204" charset="0"/>
              </a:rPr>
              <a:t>“ Base de datos en el </a:t>
            </a:r>
            <a:r>
              <a:rPr lang="es-AR" sz="1600" dirty="0" err="1" smtClean="0">
                <a:latin typeface="Helvetica Neue" panose="020B0604020202020204" charset="0"/>
              </a:rPr>
              <a:t>ICyA</a:t>
            </a:r>
            <a:r>
              <a:rPr lang="es-AR" sz="1600" dirty="0" smtClean="0">
                <a:latin typeface="Helvetica Neue" panose="020B0604020202020204" charset="0"/>
              </a:rPr>
              <a:t> ”</a:t>
            </a:r>
            <a:endParaRPr lang="es-AR" sz="1600" dirty="0">
              <a:latin typeface="Helvetica Neue" panose="020B0604020202020204" charset="0"/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491778" y="4858775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i="1" dirty="0" err="1" smtClean="0"/>
              <a:t>ICyA</a:t>
            </a:r>
            <a:r>
              <a:rPr lang="es-AR" sz="1000" i="1" dirty="0" smtClean="0"/>
              <a:t>: Instituto de Clima y Agua</a:t>
            </a:r>
            <a:endParaRPr lang="es-AR" sz="1000" i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565392" y="913982"/>
            <a:ext cx="3097323" cy="35394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i="1" dirty="0" smtClean="0"/>
              <a:t>Temperatura del aire</a:t>
            </a:r>
          </a:p>
          <a:p>
            <a:r>
              <a:rPr lang="es-AR" dirty="0" smtClean="0"/>
              <a:t>	</a:t>
            </a:r>
            <a:r>
              <a:rPr lang="es-AR" dirty="0" err="1" smtClean="0"/>
              <a:t>Temp</a:t>
            </a:r>
            <a:r>
              <a:rPr lang="es-AR" dirty="0" smtClean="0"/>
              <a:t>. Máximas</a:t>
            </a:r>
          </a:p>
          <a:p>
            <a:r>
              <a:rPr lang="es-AR" dirty="0"/>
              <a:t>	</a:t>
            </a:r>
            <a:r>
              <a:rPr lang="es-AR" dirty="0" err="1" smtClean="0"/>
              <a:t>Temp</a:t>
            </a:r>
            <a:r>
              <a:rPr lang="es-AR" dirty="0" smtClean="0"/>
              <a:t>. Mínimas</a:t>
            </a:r>
          </a:p>
          <a:p>
            <a:r>
              <a:rPr lang="es-AR" dirty="0"/>
              <a:t>	</a:t>
            </a:r>
            <a:r>
              <a:rPr lang="es-AR" dirty="0" err="1" smtClean="0"/>
              <a:t>Temp</a:t>
            </a:r>
            <a:r>
              <a:rPr lang="es-AR" dirty="0" smtClean="0"/>
              <a:t>. de superficie</a:t>
            </a:r>
          </a:p>
          <a:p>
            <a:r>
              <a:rPr lang="es-AR" i="1" dirty="0" smtClean="0"/>
              <a:t>Temperaturas del suelo</a:t>
            </a:r>
          </a:p>
          <a:p>
            <a:r>
              <a:rPr lang="es-AR" dirty="0"/>
              <a:t>	</a:t>
            </a:r>
            <a:r>
              <a:rPr lang="es-AR" dirty="0" smtClean="0"/>
              <a:t>a distintas profundidades</a:t>
            </a:r>
          </a:p>
          <a:p>
            <a:endParaRPr lang="es-AR" dirty="0" smtClean="0"/>
          </a:p>
          <a:p>
            <a:r>
              <a:rPr lang="es-AR" i="1" dirty="0" smtClean="0"/>
              <a:t>Precipitación</a:t>
            </a:r>
          </a:p>
          <a:p>
            <a:r>
              <a:rPr lang="es-AR" i="1" dirty="0" smtClean="0"/>
              <a:t>Contenido de vapor en el aire</a:t>
            </a:r>
          </a:p>
          <a:p>
            <a:r>
              <a:rPr lang="es-AR" dirty="0"/>
              <a:t>	</a:t>
            </a:r>
            <a:r>
              <a:rPr lang="es-AR" dirty="0" smtClean="0"/>
              <a:t>Humedad Relativa</a:t>
            </a:r>
          </a:p>
          <a:p>
            <a:r>
              <a:rPr lang="es-AR" dirty="0" smtClean="0"/>
              <a:t>	Presión de vapor</a:t>
            </a:r>
          </a:p>
          <a:p>
            <a:r>
              <a:rPr lang="es-AR" dirty="0" smtClean="0"/>
              <a:t> </a:t>
            </a:r>
          </a:p>
          <a:p>
            <a:r>
              <a:rPr lang="es-AR" i="1" dirty="0" smtClean="0"/>
              <a:t>Radiación</a:t>
            </a:r>
            <a:r>
              <a:rPr lang="es-AR" dirty="0" smtClean="0"/>
              <a:t> solar</a:t>
            </a:r>
          </a:p>
          <a:p>
            <a:r>
              <a:rPr lang="es-AR" dirty="0" err="1" smtClean="0"/>
              <a:t>Heliofanía</a:t>
            </a:r>
            <a:r>
              <a:rPr lang="es-AR" dirty="0" smtClean="0"/>
              <a:t> u horas de sol</a:t>
            </a:r>
          </a:p>
          <a:p>
            <a:endParaRPr lang="es-AR" dirty="0" smtClean="0"/>
          </a:p>
          <a:p>
            <a:r>
              <a:rPr lang="es-AR" i="1" dirty="0" smtClean="0"/>
              <a:t>Evapotranspiración</a:t>
            </a:r>
            <a:r>
              <a:rPr lang="es-AR" dirty="0" smtClean="0"/>
              <a:t> …</a:t>
            </a:r>
            <a:endParaRPr lang="es-AR" dirty="0"/>
          </a:p>
        </p:txBody>
      </p:sp>
      <p:sp>
        <p:nvSpPr>
          <p:cNvPr id="18" name="17 Flecha abajo"/>
          <p:cNvSpPr/>
          <p:nvPr/>
        </p:nvSpPr>
        <p:spPr>
          <a:xfrm rot="16200000">
            <a:off x="6934072" y="1889963"/>
            <a:ext cx="484632" cy="723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8" name="Conector angular 7"/>
          <p:cNvCxnSpPr/>
          <p:nvPr/>
        </p:nvCxnSpPr>
        <p:spPr>
          <a:xfrm>
            <a:off x="1045458" y="2207508"/>
            <a:ext cx="2454745" cy="633128"/>
          </a:xfrm>
          <a:prstGeom prst="bentConnector3">
            <a:avLst>
              <a:gd name="adj1" fmla="val 231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90413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Cadena de tránsito de datos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b="1" dirty="0" smtClean="0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ICyA</a:t>
            </a:r>
            <a:endParaRPr lang="en" sz="2000" b="1" dirty="0">
              <a:solidFill>
                <a:srgbClr val="88398A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692025" y="1859675"/>
            <a:ext cx="2613307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DATOS DE ESTACIONES METEOROLÓGICAS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DE INTA</a:t>
            </a:r>
            <a:endParaRPr lang="en" sz="16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sz="20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 Base</a:t>
            </a:r>
            <a:r>
              <a:rPr lang="en" sz="2000" b="1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de datos “</a:t>
            </a:r>
            <a:endParaRPr lang="en" sz="2000" b="1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5000466" y="4623161"/>
            <a:ext cx="3215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Titillium Web" panose="020B0604020202020204" charset="0"/>
              </a:rPr>
              <a:t>Acceso libre </a:t>
            </a:r>
            <a:r>
              <a:rPr lang="es-AR" b="1" dirty="0" smtClean="0">
                <a:latin typeface="Titillium Web" panose="020B0604020202020204" charset="0"/>
                <a:hlinkClick r:id="rId3"/>
              </a:rPr>
              <a:t>http</a:t>
            </a:r>
            <a:r>
              <a:rPr lang="es-AR" b="1" dirty="0">
                <a:latin typeface="Titillium Web" panose="020B0604020202020204" charset="0"/>
                <a:hlinkClick r:id="rId3"/>
              </a:rPr>
              <a:t>://siga.inta.gov.ar</a:t>
            </a:r>
            <a:r>
              <a:rPr lang="es-AR" b="1" dirty="0" smtClean="0">
                <a:latin typeface="Titillium Web" panose="020B0604020202020204" charset="0"/>
                <a:hlinkClick r:id="rId3"/>
              </a:rPr>
              <a:t>/#/</a:t>
            </a:r>
            <a:endParaRPr lang="es-AR" b="1" dirty="0">
              <a:latin typeface="Titillium We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480170" y="1066083"/>
            <a:ext cx="4019568" cy="857400"/>
          </a:xfrm>
        </p:spPr>
        <p:txBody>
          <a:bodyPr/>
          <a:lstStyle/>
          <a:p>
            <a:r>
              <a:rPr lang="es-AR" dirty="0" smtClean="0"/>
              <a:t>En dónde se realizan las mediciones?</a:t>
            </a:r>
            <a:endParaRPr lang="es-AR" dirty="0"/>
          </a:p>
        </p:txBody>
      </p:sp>
      <p:pic>
        <p:nvPicPr>
          <p:cNvPr id="2" name="Imagen 1" descr="Los mitos de la caquita verde de los bebés – Mamá novat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99" y="2449275"/>
            <a:ext cx="3342645" cy="1863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Nube 3"/>
          <p:cNvSpPr/>
          <p:nvPr/>
        </p:nvSpPr>
        <p:spPr>
          <a:xfrm>
            <a:off x="3132000" y="573183"/>
            <a:ext cx="4367738" cy="1876092"/>
          </a:xfrm>
          <a:prstGeom prst="cloud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421126" y="1075642"/>
            <a:ext cx="343088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Observatorio Agrometeorológico Castelar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6" y="219538"/>
            <a:ext cx="4802722" cy="3602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4" b="9327"/>
          <a:stretch/>
        </p:blipFill>
        <p:spPr>
          <a:xfrm>
            <a:off x="5235757" y="3004004"/>
            <a:ext cx="3616249" cy="17447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Photos\20190524_15104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0" t="41245"/>
          <a:stretch/>
        </p:blipFill>
        <p:spPr bwMode="auto">
          <a:xfrm>
            <a:off x="369841" y="182588"/>
            <a:ext cx="2972713" cy="2538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97" y="331657"/>
            <a:ext cx="2986791" cy="2240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77"/>
          <a:stretch/>
        </p:blipFill>
        <p:spPr>
          <a:xfrm>
            <a:off x="3342554" y="2619455"/>
            <a:ext cx="2738239" cy="247065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557784" y="2843784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Anemómetro</a:t>
            </a:r>
          </a:p>
          <a:p>
            <a:r>
              <a:rPr lang="es-AR" dirty="0" smtClean="0"/>
              <a:t>mide la velocidad del viento</a:t>
            </a:r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6080793" y="2720816"/>
            <a:ext cx="22036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 smtClean="0"/>
              <a:t>Heliofanógrafo</a:t>
            </a:r>
            <a:endParaRPr lang="es-AR" dirty="0" smtClean="0"/>
          </a:p>
          <a:p>
            <a:pPr algn="ctr"/>
            <a:r>
              <a:rPr lang="es-AR" dirty="0"/>
              <a:t>r</a:t>
            </a:r>
            <a:r>
              <a:rPr lang="es-AR" dirty="0" smtClean="0"/>
              <a:t>egistra la cantidad de horas de luz solar directa</a:t>
            </a:r>
            <a:endParaRPr lang="es-AR" dirty="0"/>
          </a:p>
        </p:txBody>
      </p:sp>
      <p:sp>
        <p:nvSpPr>
          <p:cNvPr id="6" name="CuadroTexto 5"/>
          <p:cNvSpPr txBox="1"/>
          <p:nvPr/>
        </p:nvSpPr>
        <p:spPr>
          <a:xfrm>
            <a:off x="6080793" y="4716833"/>
            <a:ext cx="1247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Termómetros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32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3.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Cómo conocí el mundo de R?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98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81" y="962689"/>
            <a:ext cx="3601699" cy="243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78942" y="224025"/>
            <a:ext cx="62125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RClimDex</a:t>
            </a:r>
            <a:r>
              <a:rPr lang="es-EC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</a:t>
            </a:r>
            <a:r>
              <a:rPr lang="es-EC" dirty="0" smtClean="0">
                <a:latin typeface="Helvetica Neue" panose="020B0604020202020204" charset="0"/>
              </a:rPr>
              <a:t>está </a:t>
            </a:r>
            <a:r>
              <a:rPr lang="es-EC" dirty="0">
                <a:latin typeface="Helvetica Neue" panose="020B0604020202020204" charset="0"/>
              </a:rPr>
              <a:t>diseñado para proporcionar una </a:t>
            </a:r>
            <a:r>
              <a:rPr lang="es-EC" dirty="0" err="1">
                <a:latin typeface="Helvetica Neue" panose="020B0604020202020204" charset="0"/>
              </a:rPr>
              <a:t>interfase</a:t>
            </a:r>
            <a:r>
              <a:rPr lang="es-EC" dirty="0">
                <a:latin typeface="Helvetica Neue" panose="020B0604020202020204" charset="0"/>
              </a:rPr>
              <a:t> amigable</a:t>
            </a:r>
            <a:r>
              <a:rPr lang="es-EC" b="1" dirty="0">
                <a:latin typeface="Helvetica Neue" panose="020B0604020202020204" charset="0"/>
              </a:rPr>
              <a:t> </a:t>
            </a:r>
            <a:r>
              <a:rPr lang="es-EC" dirty="0">
                <a:latin typeface="Helvetica Neue" panose="020B0604020202020204" charset="0"/>
              </a:rPr>
              <a:t>para calcular </a:t>
            </a:r>
            <a:r>
              <a:rPr lang="es-EC" b="1" i="1" dirty="0">
                <a:latin typeface="Helvetica Neue" panose="020B0604020202020204" charset="0"/>
              </a:rPr>
              <a:t>índices de extremos climáticos</a:t>
            </a:r>
            <a:r>
              <a:rPr lang="es-EC" dirty="0" smtClean="0">
                <a:latin typeface="Helvetica Neue" panose="020B0604020202020204" charset="0"/>
              </a:rPr>
              <a:t>. Utilizados en temáticas relacionadas a Cambio Climático</a:t>
            </a:r>
            <a:endParaRPr lang="es-AR" dirty="0">
              <a:latin typeface="Helvetica Neue" panose="020B060402020202020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3" y="2182251"/>
            <a:ext cx="5600700" cy="29908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820" y="719529"/>
            <a:ext cx="4197246" cy="314793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010616" y="317889"/>
            <a:ext cx="582211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/>
              <a:t>2011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4.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Sabía algo de programación?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236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216000" y="267748"/>
            <a:ext cx="5392800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s-AR" sz="1600" b="1" dirty="0" smtClean="0">
                <a:latin typeface="Helvetica Neue" panose="020B0604020202020204" charset="0"/>
              </a:rPr>
              <a:t>FORTRAN</a:t>
            </a:r>
            <a:r>
              <a:rPr lang="es-AR" b="1" dirty="0" smtClean="0">
                <a:latin typeface="Helvetica Neue" panose="020B0604020202020204" charset="0"/>
              </a:rPr>
              <a:t> </a:t>
            </a:r>
            <a:r>
              <a:rPr lang="es-AR" dirty="0" smtClean="0">
                <a:latin typeface="Helvetica Neue" panose="020B0604020202020204" charset="0"/>
              </a:rPr>
              <a:t>(Formula </a:t>
            </a:r>
            <a:r>
              <a:rPr lang="es-AR" dirty="0" err="1">
                <a:latin typeface="Helvetica Neue" panose="020B0604020202020204" charset="0"/>
              </a:rPr>
              <a:t>Translating</a:t>
            </a:r>
            <a:r>
              <a:rPr lang="es-AR" dirty="0">
                <a:latin typeface="Helvetica Neue" panose="020B0604020202020204" charset="0"/>
              </a:rPr>
              <a:t> </a:t>
            </a:r>
            <a:r>
              <a:rPr lang="es-AR" dirty="0" err="1">
                <a:latin typeface="Helvetica Neue" panose="020B0604020202020204" charset="0"/>
              </a:rPr>
              <a:t>System</a:t>
            </a:r>
            <a:r>
              <a:rPr lang="es-AR" dirty="0">
                <a:latin typeface="Helvetica Neue" panose="020B0604020202020204" charset="0"/>
              </a:rPr>
              <a:t>), es un </a:t>
            </a:r>
            <a:r>
              <a:rPr lang="es-AR" dirty="0" smtClean="0">
                <a:latin typeface="Helvetica Neue" panose="020B0604020202020204" charset="0"/>
              </a:rPr>
              <a:t>lenguaje muy potente, </a:t>
            </a:r>
            <a:r>
              <a:rPr lang="es-AR" dirty="0">
                <a:latin typeface="Helvetica Neue" panose="020B0604020202020204" charset="0"/>
              </a:rPr>
              <a:t>orientado al cálculo numérico, diseñado en sus inicios para las computadoras </a:t>
            </a:r>
            <a:r>
              <a:rPr lang="es-AR" dirty="0">
                <a:latin typeface="Helvetica Neue" panose="020B0604020202020204" charset="0"/>
                <a:hlinkClick r:id="rId3" tooltip="IBM"/>
              </a:rPr>
              <a:t>IBM</a:t>
            </a:r>
            <a:r>
              <a:rPr lang="es-AR" dirty="0">
                <a:latin typeface="Helvetica Neue" panose="020B0604020202020204" charset="0"/>
              </a:rPr>
              <a:t> y </a:t>
            </a:r>
            <a:r>
              <a:rPr lang="es-AR" b="1" i="1" dirty="0">
                <a:latin typeface="Helvetica Neue" panose="020B0604020202020204" charset="0"/>
              </a:rPr>
              <a:t>usado en aplicaciones científicas y de ingeniería </a:t>
            </a:r>
            <a:r>
              <a:rPr lang="es-AR" dirty="0">
                <a:latin typeface="Helvetica Neue" panose="020B0604020202020204" charset="0"/>
              </a:rPr>
              <a:t>y es el más antiguo de los </a:t>
            </a:r>
            <a:r>
              <a:rPr lang="es-AR" dirty="0">
                <a:latin typeface="Helvetica Neue" panose="020B0604020202020204" charset="0"/>
                <a:hlinkClick r:id="rId4" tooltip="Lenguajes de alto nivel"/>
              </a:rPr>
              <a:t>Lenguajes de alto nivel</a:t>
            </a:r>
            <a:r>
              <a:rPr lang="es-AR" dirty="0" smtClean="0">
                <a:latin typeface="Helvetica Neue" panose="020B0604020202020204" charset="0"/>
              </a:rPr>
              <a:t>.</a:t>
            </a:r>
          </a:p>
          <a:p>
            <a:endParaRPr lang="es-AR" dirty="0" smtClean="0">
              <a:latin typeface="Helvetica Neue" panose="020B0604020202020204" charset="0"/>
            </a:endParaRPr>
          </a:p>
          <a:p>
            <a:r>
              <a:rPr lang="es-AR" dirty="0" smtClean="0">
                <a:latin typeface="Helvetica Neue" panose="020B0604020202020204" charset="0"/>
              </a:rPr>
              <a:t>Versiones: Fortran 77 y 90</a:t>
            </a:r>
            <a:endParaRPr lang="es-AR" dirty="0">
              <a:latin typeface="Helvetica Neue" panose="020B0604020202020204" charset="0"/>
            </a:endParaRPr>
          </a:p>
        </p:txBody>
      </p:sp>
      <p:pic>
        <p:nvPicPr>
          <p:cNvPr id="1026" name="Picture 2" descr="https://desarrolloweb.com/articulos/images/ejemplo_fortran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7" b="19307"/>
          <a:stretch/>
        </p:blipFill>
        <p:spPr bwMode="auto">
          <a:xfrm>
            <a:off x="813600" y="2644472"/>
            <a:ext cx="2885945" cy="21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534259" y="2354245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i="1" dirty="0" smtClean="0">
                <a:latin typeface="Bell MT" panose="02020503060305020303" pitchFamily="18" charset="0"/>
              </a:rPr>
              <a:t>Ejemplo </a:t>
            </a:r>
            <a:r>
              <a:rPr lang="es-AR" sz="1200" i="1" dirty="0" err="1" smtClean="0">
                <a:latin typeface="Bell MT" panose="02020503060305020303" pitchFamily="18" charset="0"/>
              </a:rPr>
              <a:t>super</a:t>
            </a:r>
            <a:r>
              <a:rPr lang="es-AR" sz="1200" i="1" dirty="0" smtClean="0">
                <a:latin typeface="Bell MT" panose="02020503060305020303" pitchFamily="18" charset="0"/>
              </a:rPr>
              <a:t> sencillo</a:t>
            </a:r>
            <a:endParaRPr lang="es-AR" sz="1200" i="1" dirty="0">
              <a:latin typeface="Bell MT" panose="02020503060305020303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4945224" y="3079102"/>
            <a:ext cx="3722915" cy="111967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solidFill>
                  <a:schemeClr val="tx1"/>
                </a:solidFill>
                <a:latin typeface="Garamond" panose="02020404030301010803" pitchFamily="18" charset="0"/>
              </a:rPr>
              <a:t>¿</a:t>
            </a:r>
            <a:r>
              <a:rPr lang="es-AR" sz="16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Me </a:t>
            </a:r>
            <a:r>
              <a:rPr lang="es-AR" sz="1600" dirty="0">
                <a:solidFill>
                  <a:schemeClr val="tx1"/>
                </a:solidFill>
                <a:latin typeface="Garamond" panose="02020404030301010803" pitchFamily="18" charset="0"/>
              </a:rPr>
              <a:t>resultó útil saber de FORTRAN </a:t>
            </a:r>
            <a:r>
              <a:rPr lang="es-AR" sz="16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cuándo </a:t>
            </a:r>
            <a:r>
              <a:rPr lang="es-AR" sz="1600" dirty="0">
                <a:solidFill>
                  <a:schemeClr val="tx1"/>
                </a:solidFill>
                <a:latin typeface="Garamond" panose="02020404030301010803" pitchFamily="18" charset="0"/>
              </a:rPr>
              <a:t>entré a trabajar?</a:t>
            </a:r>
          </a:p>
        </p:txBody>
      </p:sp>
    </p:spTree>
    <p:extLst>
      <p:ext uri="{BB962C8B-B14F-4D97-AF65-F5344CB8AC3E}">
        <p14:creationId xmlns:p14="http://schemas.microsoft.com/office/powerpoint/2010/main" val="196133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1"/>
          <p:cNvPicPr>
            <a:picLocks noChangeAspect="1"/>
          </p:cNvPicPr>
          <p:nvPr/>
        </p:nvPicPr>
        <p:blipFill rotWithShape="1">
          <a:blip r:embed="rId2"/>
          <a:srcRect r="35431" b="43761"/>
          <a:stretch/>
        </p:blipFill>
        <p:spPr>
          <a:xfrm>
            <a:off x="5059145" y="1331017"/>
            <a:ext cx="3866741" cy="1955462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278177" y="539033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1600" b="1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Algunas CARACTERISTICAS:</a:t>
            </a:r>
          </a:p>
          <a:p>
            <a:endParaRPr lang="es-AR" sz="1600" dirty="0" smtClean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requiere </a:t>
            </a:r>
            <a:r>
              <a:rPr lang="es-AR" sz="1600" dirty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definir </a:t>
            </a: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las </a:t>
            </a:r>
            <a:r>
              <a:rPr lang="es-AR" sz="1600" dirty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variables </a:t>
            </a: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a utilizar</a:t>
            </a:r>
          </a:p>
          <a:p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es eficiente en su uso</a:t>
            </a:r>
          </a:p>
          <a:p>
            <a:endParaRPr lang="es-AR" sz="1600" dirty="0" smtClean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 se implementa en meteorología</a:t>
            </a:r>
            <a:endParaRPr lang="es-AR" sz="1600" dirty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AR" sz="1600" dirty="0" smtClean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600" dirty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r</a:t>
            </a: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equiere COMPILAR el programa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AR" sz="1600" dirty="0" smtClean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Puede ejecutarse a partir de una ventana de DOS y resulta </a:t>
            </a:r>
            <a:r>
              <a:rPr lang="es-AR" sz="1600" dirty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muy simple de implementar, especialmente pensado, en el caso de mi Instituto, para que lo realice cualquier persona sin conocimiento previo de programación</a:t>
            </a:r>
            <a:r>
              <a:rPr lang="es-AR" sz="1600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s-AR" sz="1600" dirty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285998" y="255947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s-AR" dirty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035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40388" y="465029"/>
            <a:ext cx="227219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88398A"/>
                </a:solidFill>
              </a:rPr>
              <a:t>Hoja de Ruta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idx="2"/>
          </p:nvPr>
        </p:nvSpPr>
        <p:spPr>
          <a:xfrm>
            <a:off x="3220990" y="673990"/>
            <a:ext cx="4817225" cy="3219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 Quién </a:t>
            </a:r>
            <a:r>
              <a:rPr lang="es-AR" b="1" dirty="0">
                <a:solidFill>
                  <a:srgbClr val="88398A"/>
                </a:solidFill>
              </a:rPr>
              <a:t>s</a:t>
            </a:r>
            <a:r>
              <a:rPr lang="es-AR" sz="1200" b="1" dirty="0">
                <a:solidFill>
                  <a:srgbClr val="88398A"/>
                </a:solidFill>
              </a:rPr>
              <a:t>oy</a:t>
            </a:r>
            <a:r>
              <a:rPr lang="es-AR" dirty="0" smtClean="0"/>
              <a:t>?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/>
              <a:t>Dónde </a:t>
            </a:r>
            <a:r>
              <a:rPr lang="es-AR" b="1" dirty="0">
                <a:solidFill>
                  <a:srgbClr val="88398A"/>
                </a:solidFill>
              </a:rPr>
              <a:t>t</a:t>
            </a:r>
            <a:r>
              <a:rPr lang="es-AR" sz="1200" b="1" dirty="0">
                <a:solidFill>
                  <a:srgbClr val="88398A"/>
                </a:solidFill>
              </a:rPr>
              <a:t>rabajo</a:t>
            </a:r>
            <a:r>
              <a:rPr lang="es-AR" dirty="0"/>
              <a:t>?</a:t>
            </a:r>
          </a:p>
          <a:p>
            <a:endParaRPr lang="es-AR" b="1" dirty="0">
              <a:solidFill>
                <a:srgbClr val="88398A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Cómo </a:t>
            </a:r>
            <a:r>
              <a:rPr lang="es-AR" b="1" dirty="0">
                <a:solidFill>
                  <a:srgbClr val="88398A"/>
                </a:solidFill>
              </a:rPr>
              <a:t>i</a:t>
            </a:r>
            <a:r>
              <a:rPr lang="es-AR" sz="1200" b="1" dirty="0">
                <a:solidFill>
                  <a:srgbClr val="88398A"/>
                </a:solidFill>
              </a:rPr>
              <a:t>nicié con R</a:t>
            </a:r>
            <a:r>
              <a:rPr lang="es-AR" dirty="0"/>
              <a:t>?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Sabía algo de </a:t>
            </a:r>
            <a:r>
              <a:rPr lang="es-AR" b="1" dirty="0">
                <a:solidFill>
                  <a:srgbClr val="88398A"/>
                </a:solidFill>
              </a:rPr>
              <a:t>p</a:t>
            </a:r>
            <a:r>
              <a:rPr lang="es-AR" sz="1200" b="1" dirty="0">
                <a:solidFill>
                  <a:srgbClr val="88398A"/>
                </a:solidFill>
              </a:rPr>
              <a:t>rogramación antes</a:t>
            </a:r>
            <a:r>
              <a:rPr lang="es-AR" dirty="0" smtClean="0"/>
              <a:t>?</a:t>
            </a:r>
          </a:p>
          <a:p>
            <a:pPr>
              <a:buNone/>
            </a:pPr>
            <a:endParaRPr lang="es-A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Algunas </a:t>
            </a:r>
            <a:r>
              <a:rPr lang="es-AR" b="1" dirty="0">
                <a:solidFill>
                  <a:srgbClr val="88398A"/>
                </a:solidFill>
              </a:rPr>
              <a:t>o</a:t>
            </a:r>
            <a:r>
              <a:rPr lang="es-AR" sz="1200" b="1" dirty="0">
                <a:solidFill>
                  <a:srgbClr val="88398A"/>
                </a:solidFill>
              </a:rPr>
              <a:t>piniones y trabajos realizados 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En qué </a:t>
            </a:r>
            <a:r>
              <a:rPr lang="es-AR" b="1" dirty="0">
                <a:solidFill>
                  <a:srgbClr val="88398A"/>
                </a:solidFill>
              </a:rPr>
              <a:t>e</a:t>
            </a:r>
            <a:r>
              <a:rPr lang="es-AR" sz="1200" b="1" dirty="0">
                <a:solidFill>
                  <a:srgbClr val="88398A"/>
                </a:solidFill>
              </a:rPr>
              <a:t>stoy </a:t>
            </a:r>
            <a:r>
              <a:rPr lang="es-AR" sz="1200" b="1" dirty="0" smtClean="0">
                <a:solidFill>
                  <a:srgbClr val="88398A"/>
                </a:solidFill>
              </a:rPr>
              <a:t>trabajando hoy</a:t>
            </a:r>
            <a:r>
              <a:rPr lang="es-AR" dirty="0" smtClean="0"/>
              <a:t>?</a:t>
            </a:r>
          </a:p>
          <a:p>
            <a:endParaRPr lang="es-AR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dirty="0" smtClean="0"/>
              <a:t>En </a:t>
            </a:r>
            <a:r>
              <a:rPr lang="es-AR" dirty="0"/>
              <a:t>quiero</a:t>
            </a:r>
            <a:r>
              <a:rPr lang="es-AR" sz="1200" b="1" dirty="0">
                <a:solidFill>
                  <a:srgbClr val="88398A"/>
                </a:solidFill>
              </a:rPr>
              <a:t> </a:t>
            </a:r>
            <a:r>
              <a:rPr lang="es-AR" b="1" dirty="0">
                <a:solidFill>
                  <a:srgbClr val="88398A"/>
                </a:solidFill>
              </a:rPr>
              <a:t>a</a:t>
            </a:r>
            <a:r>
              <a:rPr lang="es-AR" sz="1200" b="1" dirty="0">
                <a:solidFill>
                  <a:srgbClr val="88398A"/>
                </a:solidFill>
              </a:rPr>
              <a:t>vanzar en el futuro</a:t>
            </a:r>
            <a:r>
              <a:rPr lang="es-AR" dirty="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46" y="1411204"/>
            <a:ext cx="5610225" cy="352024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84989" y="411725"/>
            <a:ext cx="59795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 smtClean="0"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Desde sus inicio la “base de datos” del Instituto se organizó en archivos ASCII</a:t>
            </a:r>
          </a:p>
          <a:p>
            <a:r>
              <a:rPr lang="es-AR" dirty="0" smtClean="0"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AR" dirty="0" smtClean="0">
                <a:latin typeface="Garamond" panose="020204040303010108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Con el siguiente formato para guardan los datos meteorológicos..</a:t>
            </a:r>
            <a:endParaRPr lang="es-AR" dirty="0">
              <a:latin typeface="Garamond" panose="020204040303010108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8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39270" y="1272130"/>
            <a:ext cx="1965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Garamond" panose="02020404030301010803" pitchFamily="18" charset="0"/>
                <a:ea typeface="Ebrima" panose="02000000000000000000" pitchFamily="2" charset="0"/>
                <a:cs typeface="Ebrima" panose="02000000000000000000" pitchFamily="2" charset="0"/>
              </a:rPr>
              <a:t>Ejemplo de un programa escrito en FORTRAN</a:t>
            </a:r>
            <a:endParaRPr lang="es-AR" dirty="0">
              <a:latin typeface="Garamond" panose="02020404030301010803" pitchFamily="18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081" y="191384"/>
            <a:ext cx="5292798" cy="4849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88089" y="645684"/>
            <a:ext cx="5367821" cy="156966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dirty="0" smtClean="0">
                <a:latin typeface="Garamond" panose="02020404030301010803" pitchFamily="18" charset="0"/>
              </a:rPr>
              <a:t>Y he aquí mi dilema..</a:t>
            </a:r>
          </a:p>
          <a:p>
            <a:endParaRPr lang="es-AR" sz="1600" dirty="0"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 smtClean="0">
                <a:latin typeface="Garamond" panose="02020404030301010803" pitchFamily="18" charset="0"/>
              </a:rPr>
              <a:t>La comodidad de continuar trabajando de esta manera ? </a:t>
            </a:r>
          </a:p>
          <a:p>
            <a:endParaRPr lang="es-AR" sz="1600" dirty="0"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 smtClean="0">
                <a:latin typeface="Garamond" panose="02020404030301010803" pitchFamily="18" charset="0"/>
              </a:rPr>
              <a:t>O reconocer las ventajas de comenzar a utilizar otra herramienta? </a:t>
            </a:r>
            <a:endParaRPr lang="es-AR" sz="1600" dirty="0">
              <a:latin typeface="Garamond" panose="02020404030301010803" pitchFamily="18" charset="0"/>
            </a:endParaRPr>
          </a:p>
        </p:txBody>
      </p:sp>
      <p:sp>
        <p:nvSpPr>
          <p:cNvPr id="3" name="Flecha derecha 2"/>
          <p:cNvSpPr/>
          <p:nvPr/>
        </p:nvSpPr>
        <p:spPr>
          <a:xfrm rot="5400000">
            <a:off x="4082899" y="2770780"/>
            <a:ext cx="978196" cy="243592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3" t="59842" r="20738" b="2125"/>
          <a:stretch/>
        </p:blipFill>
        <p:spPr bwMode="auto">
          <a:xfrm>
            <a:off x="4063913" y="3618443"/>
            <a:ext cx="1016169" cy="82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93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3067" y="451836"/>
            <a:ext cx="8010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Tengo que reescribir todos los programas que he hecho en FORTRAN?</a:t>
            </a:r>
          </a:p>
          <a:p>
            <a:endParaRPr lang="es-AR" sz="20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494622" y="1341051"/>
            <a:ext cx="4679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latin typeface="Helvetica Neue" panose="020B0604020202020204" charset="0"/>
              </a:rPr>
              <a:t>Supongo que no, porque he leído que pueden vincularse</a:t>
            </a:r>
            <a:endParaRPr lang="es-AR" dirty="0">
              <a:latin typeface="Helvetica Neue" panose="020B060402020202020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052120" y="4385746"/>
            <a:ext cx="3130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A explorar se ha dicho!!!</a:t>
            </a:r>
          </a:p>
        </p:txBody>
      </p:sp>
      <p:sp>
        <p:nvSpPr>
          <p:cNvPr id="6" name="5 Rectángulo"/>
          <p:cNvSpPr/>
          <p:nvPr/>
        </p:nvSpPr>
        <p:spPr>
          <a:xfrm>
            <a:off x="266222" y="1987382"/>
            <a:ext cx="4572000" cy="738664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AR" dirty="0" smtClean="0"/>
              <a:t>Actualmente</a:t>
            </a:r>
            <a:r>
              <a:rPr lang="es-AR" dirty="0"/>
              <a:t>, la interoperabilidad entre R y Fortran se limita a R que invoca el código de Fortran compilado como bibliotecas de enlace dinámico (DLL)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7401" y="3379050"/>
            <a:ext cx="8047933" cy="738664"/>
          </a:xfrm>
          <a:prstGeom prst="rect">
            <a:avLst/>
          </a:prstGeom>
          <a:ln>
            <a:solidFill>
              <a:srgbClr val="7030A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AR" sz="1600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  <a:cs typeface="Arial" pitchFamily="34" charset="0"/>
              </a:rPr>
              <a:t>RFortran</a:t>
            </a:r>
            <a:r>
              <a:rPr kumimoji="0" lang="es-ES" altLang="es-AR" sz="16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Helvetica Neue" panose="020B0604020202020204" charset="0"/>
                <a:cs typeface="Arial" pitchFamily="34" charset="0"/>
              </a:rPr>
              <a:t> es un conjunto de módulos Fortran-95 que permite acceder a la funcionalidad completa de R, incluido sus paquetes estadísticos y gráficos, directamente desde Fortran.</a:t>
            </a:r>
            <a:r>
              <a:rPr kumimoji="0" lang="es-ES" altLang="es-A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B060402020202020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5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01505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5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AR" dirty="0" smtClean="0"/>
              <a:t>A</a:t>
            </a:r>
            <a:r>
              <a:rPr lang="en" dirty="0" smtClean="0"/>
              <a:t>lgunas opiniones y experiencias?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690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406080" y="1177516"/>
            <a:ext cx="4572000" cy="35394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s-AR" sz="1600" kern="1200" dirty="0" smtClean="0">
                <a:solidFill>
                  <a:schemeClr val="tx1"/>
                </a:solidFill>
              </a:rPr>
              <a:t> “….la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inercia</a:t>
            </a:r>
            <a:r>
              <a:rPr lang="es-AR" sz="1600" kern="1200" dirty="0">
                <a:solidFill>
                  <a:schemeClr val="tx1"/>
                </a:solidFill>
              </a:rPr>
              <a:t> de seguir con lo conocido </a:t>
            </a:r>
            <a:r>
              <a:rPr lang="es-AR" sz="1600" kern="1200" dirty="0" smtClean="0">
                <a:solidFill>
                  <a:schemeClr val="tx1"/>
                </a:solidFill>
              </a:rPr>
              <a:t>(FORTRAN, </a:t>
            </a:r>
            <a:r>
              <a:rPr lang="es-AR" sz="1600" kern="1200" dirty="0">
                <a:solidFill>
                  <a:schemeClr val="tx1"/>
                </a:solidFill>
              </a:rPr>
              <a:t>en mi caso) es muy grande, sobre todo porque estoy cómoda y encuentro con relativa facilidad las maneras de resolver los problemas que se me plantean. </a:t>
            </a:r>
            <a:endParaRPr lang="es-AR" sz="1600" kern="1200" dirty="0" smtClean="0">
              <a:solidFill>
                <a:schemeClr val="tx1"/>
              </a:solidFill>
            </a:endParaRPr>
          </a:p>
          <a:p>
            <a:endParaRPr lang="es-AR" sz="1600" kern="1200" dirty="0" smtClean="0">
              <a:solidFill>
                <a:schemeClr val="tx1"/>
              </a:solidFill>
            </a:endParaRPr>
          </a:p>
          <a:p>
            <a:r>
              <a:rPr lang="es-AR" sz="1600" kern="1200" dirty="0" smtClean="0">
                <a:solidFill>
                  <a:schemeClr val="tx1"/>
                </a:solidFill>
              </a:rPr>
              <a:t>lo </a:t>
            </a:r>
            <a:r>
              <a:rPr lang="es-AR" sz="1600" kern="1200" dirty="0">
                <a:solidFill>
                  <a:schemeClr val="tx1"/>
                </a:solidFill>
              </a:rPr>
              <a:t>que quiero desarrollar más con R (gráficos avanzados, datos espaciales, ...) </a:t>
            </a:r>
            <a:r>
              <a:rPr lang="es-AR" sz="1600" kern="1200" dirty="0" smtClean="0">
                <a:solidFill>
                  <a:schemeClr val="tx1"/>
                </a:solidFill>
              </a:rPr>
              <a:t>me resulta muy arduo. Por otro lado, me </a:t>
            </a:r>
            <a:r>
              <a:rPr lang="es-AR" sz="1600" kern="1200" dirty="0">
                <a:solidFill>
                  <a:schemeClr val="tx1"/>
                </a:solidFill>
              </a:rPr>
              <a:t>resulta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estimulante</a:t>
            </a:r>
            <a:r>
              <a:rPr lang="es-AR" sz="1600" kern="1200" dirty="0">
                <a:solidFill>
                  <a:schemeClr val="tx1"/>
                </a:solidFill>
              </a:rPr>
              <a:t> ir logrando algunos resultados (dan ganas de seguir aprendiendo) porque las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ventajas en tiempo y en calidad son evidentes.</a:t>
            </a:r>
            <a:r>
              <a:rPr lang="es-AR" sz="1600" kern="1200" dirty="0" smtClean="0">
                <a:solidFill>
                  <a:schemeClr val="tx1"/>
                </a:solidFill>
              </a:rPr>
              <a:t>  ..”</a:t>
            </a:r>
            <a:endParaRPr lang="es-AR" sz="1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367078" y="771710"/>
            <a:ext cx="2143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latin typeface="Garamond" panose="02020404030301010803" pitchFamily="18" charset="0"/>
              </a:rPr>
              <a:t>Eugenia del SMN</a:t>
            </a:r>
            <a:endParaRPr lang="es-AR" sz="2000" b="1" dirty="0">
              <a:latin typeface="Garamond" panose="02020404030301010803" pitchFamily="18" charset="0"/>
            </a:endParaRPr>
          </a:p>
        </p:txBody>
      </p:sp>
      <p:sp>
        <p:nvSpPr>
          <p:cNvPr id="6" name="Shape 564"/>
          <p:cNvSpPr/>
          <p:nvPr/>
        </p:nvSpPr>
        <p:spPr>
          <a:xfrm>
            <a:off x="612898" y="682306"/>
            <a:ext cx="488750" cy="3971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98183"/>
                </a:moveTo>
                <a:cubicBezTo>
                  <a:pt x="58494" y="98183"/>
                  <a:pt x="57272" y="99400"/>
                  <a:pt x="57272" y="100911"/>
                </a:cubicBez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100911"/>
                </a:lnTo>
                <a:cubicBezTo>
                  <a:pt x="62727" y="99400"/>
                  <a:pt x="61505" y="98183"/>
                  <a:pt x="60000" y="98183"/>
                </a:cubicBezTo>
                <a:moveTo>
                  <a:pt x="60000" y="87272"/>
                </a:moveTo>
                <a:cubicBezTo>
                  <a:pt x="44938" y="87272"/>
                  <a:pt x="32727" y="75061"/>
                  <a:pt x="32727" y="60000"/>
                </a:cubicBezTo>
                <a:cubicBezTo>
                  <a:pt x="32727" y="44933"/>
                  <a:pt x="44938" y="32727"/>
                  <a:pt x="60000" y="32727"/>
                </a:cubicBezTo>
                <a:cubicBezTo>
                  <a:pt x="75061" y="32727"/>
                  <a:pt x="87272" y="44933"/>
                  <a:pt x="87272" y="60000"/>
                </a:cubicBezTo>
                <a:cubicBezTo>
                  <a:pt x="87272" y="75061"/>
                  <a:pt x="75061" y="87272"/>
                  <a:pt x="60000" y="87272"/>
                </a:cubicBezTo>
                <a:moveTo>
                  <a:pt x="60000" y="27272"/>
                </a:moveTo>
                <a:cubicBezTo>
                  <a:pt x="41927" y="27272"/>
                  <a:pt x="27272" y="41927"/>
                  <a:pt x="27272" y="60000"/>
                </a:cubicBezTo>
                <a:cubicBezTo>
                  <a:pt x="27272" y="78077"/>
                  <a:pt x="41927" y="92727"/>
                  <a:pt x="60000" y="92727"/>
                </a:cubicBezTo>
                <a:cubicBezTo>
                  <a:pt x="78072" y="92727"/>
                  <a:pt x="92727" y="78077"/>
                  <a:pt x="92727" y="60000"/>
                </a:cubicBezTo>
                <a:cubicBezTo>
                  <a:pt x="92727" y="41927"/>
                  <a:pt x="78072" y="27272"/>
                  <a:pt x="60000" y="27272"/>
                </a:cubicBezTo>
                <a:moveTo>
                  <a:pt x="90855" y="87000"/>
                </a:moveTo>
                <a:cubicBezTo>
                  <a:pt x="89788" y="85933"/>
                  <a:pt x="88061" y="85933"/>
                  <a:pt x="86994" y="87000"/>
                </a:cubicBezTo>
                <a:cubicBezTo>
                  <a:pt x="85933" y="88061"/>
                  <a:pt x="85933" y="89794"/>
                  <a:pt x="86994" y="90855"/>
                </a:cubicBezTo>
                <a:lnTo>
                  <a:pt x="98566" y="102427"/>
                </a:lnTo>
                <a:cubicBezTo>
                  <a:pt x="99633" y="103494"/>
                  <a:pt x="101361" y="103494"/>
                  <a:pt x="102427" y="102427"/>
                </a:cubicBezTo>
                <a:cubicBezTo>
                  <a:pt x="103488" y="101361"/>
                  <a:pt x="103488" y="99633"/>
                  <a:pt x="102427" y="98572"/>
                </a:cubicBezTo>
                <a:cubicBezTo>
                  <a:pt x="102427" y="98572"/>
                  <a:pt x="90855" y="87000"/>
                  <a:pt x="90855" y="87000"/>
                </a:cubicBezTo>
                <a:close/>
                <a:moveTo>
                  <a:pt x="117272" y="57272"/>
                </a:moveTo>
                <a:lnTo>
                  <a:pt x="100911" y="57272"/>
                </a:lnTo>
                <a:cubicBezTo>
                  <a:pt x="99405" y="57272"/>
                  <a:pt x="98183" y="58494"/>
                  <a:pt x="98183" y="60000"/>
                </a:cubicBezTo>
                <a:cubicBezTo>
                  <a:pt x="98183" y="61505"/>
                  <a:pt x="99405" y="62727"/>
                  <a:pt x="100911" y="62727"/>
                </a:cubicBezTo>
                <a:lnTo>
                  <a:pt x="117272" y="62727"/>
                </a:lnTo>
                <a:cubicBezTo>
                  <a:pt x="118777" y="62727"/>
                  <a:pt x="120000" y="61505"/>
                  <a:pt x="120000" y="60000"/>
                </a:cubicBezTo>
                <a:cubicBezTo>
                  <a:pt x="120000" y="58494"/>
                  <a:pt x="118777" y="57272"/>
                  <a:pt x="117272" y="57272"/>
                </a:cubicBezTo>
                <a:moveTo>
                  <a:pt x="29144" y="87000"/>
                </a:moveTo>
                <a:lnTo>
                  <a:pt x="17572" y="98572"/>
                </a:lnTo>
                <a:cubicBezTo>
                  <a:pt x="16511" y="99633"/>
                  <a:pt x="16511" y="101361"/>
                  <a:pt x="17572" y="102427"/>
                </a:cubicBezTo>
                <a:cubicBezTo>
                  <a:pt x="18638" y="103494"/>
                  <a:pt x="20366" y="103494"/>
                  <a:pt x="21433" y="102427"/>
                </a:cubicBezTo>
                <a:lnTo>
                  <a:pt x="33005" y="90855"/>
                </a:lnTo>
                <a:cubicBezTo>
                  <a:pt x="34066" y="89794"/>
                  <a:pt x="34066" y="88061"/>
                  <a:pt x="33005" y="87000"/>
                </a:cubicBezTo>
                <a:cubicBezTo>
                  <a:pt x="31938" y="85933"/>
                  <a:pt x="30211" y="85933"/>
                  <a:pt x="29144" y="87000"/>
                </a:cubicBezTo>
                <a:moveTo>
                  <a:pt x="90855" y="33005"/>
                </a:moveTo>
                <a:lnTo>
                  <a:pt x="102427" y="21427"/>
                </a:lnTo>
                <a:cubicBezTo>
                  <a:pt x="103488" y="20366"/>
                  <a:pt x="103488" y="18638"/>
                  <a:pt x="102427" y="17572"/>
                </a:cubicBezTo>
                <a:cubicBezTo>
                  <a:pt x="101361" y="16505"/>
                  <a:pt x="99633" y="16505"/>
                  <a:pt x="98566" y="17572"/>
                </a:cubicBezTo>
                <a:lnTo>
                  <a:pt x="86994" y="29150"/>
                </a:lnTo>
                <a:cubicBezTo>
                  <a:pt x="85933" y="30205"/>
                  <a:pt x="85933" y="31938"/>
                  <a:pt x="86994" y="33005"/>
                </a:cubicBezTo>
                <a:cubicBezTo>
                  <a:pt x="88061" y="34066"/>
                  <a:pt x="89788" y="34066"/>
                  <a:pt x="90855" y="33005"/>
                </a:cubicBezTo>
                <a:moveTo>
                  <a:pt x="60000" y="21816"/>
                </a:moveTo>
                <a:cubicBezTo>
                  <a:pt x="61505" y="21816"/>
                  <a:pt x="62727" y="20600"/>
                  <a:pt x="62727" y="19088"/>
                </a:cubicBezTo>
                <a:lnTo>
                  <a:pt x="62727" y="2727"/>
                </a:lnTo>
                <a:cubicBezTo>
                  <a:pt x="62727" y="1222"/>
                  <a:pt x="61505" y="0"/>
                  <a:pt x="60000" y="0"/>
                </a:cubicBezTo>
                <a:cubicBezTo>
                  <a:pt x="58494" y="0"/>
                  <a:pt x="57272" y="1222"/>
                  <a:pt x="57272" y="2727"/>
                </a:cubicBezTo>
                <a:lnTo>
                  <a:pt x="57272" y="19088"/>
                </a:lnTo>
                <a:cubicBezTo>
                  <a:pt x="57272" y="20600"/>
                  <a:pt x="58494" y="21816"/>
                  <a:pt x="60000" y="21816"/>
                </a:cubicBezTo>
                <a:moveTo>
                  <a:pt x="21816" y="60000"/>
                </a:moveTo>
                <a:cubicBezTo>
                  <a:pt x="21816" y="58494"/>
                  <a:pt x="20594" y="57272"/>
                  <a:pt x="19088" y="57272"/>
                </a:cubicBezTo>
                <a:lnTo>
                  <a:pt x="2727" y="57272"/>
                </a:lnTo>
                <a:cubicBezTo>
                  <a:pt x="1222" y="57272"/>
                  <a:pt x="0" y="58494"/>
                  <a:pt x="0" y="60000"/>
                </a:cubicBezTo>
                <a:cubicBezTo>
                  <a:pt x="0" y="61505"/>
                  <a:pt x="1222" y="62727"/>
                  <a:pt x="2727" y="62727"/>
                </a:cubicBezTo>
                <a:lnTo>
                  <a:pt x="19088" y="62727"/>
                </a:lnTo>
                <a:cubicBezTo>
                  <a:pt x="20594" y="62727"/>
                  <a:pt x="21816" y="61505"/>
                  <a:pt x="21816" y="60000"/>
                </a:cubicBezTo>
                <a:moveTo>
                  <a:pt x="29144" y="33005"/>
                </a:moveTo>
                <a:cubicBezTo>
                  <a:pt x="30211" y="34066"/>
                  <a:pt x="31938" y="34066"/>
                  <a:pt x="33005" y="33005"/>
                </a:cubicBezTo>
                <a:cubicBezTo>
                  <a:pt x="34066" y="31938"/>
                  <a:pt x="34066" y="30205"/>
                  <a:pt x="33005" y="29150"/>
                </a:cubicBezTo>
                <a:lnTo>
                  <a:pt x="21433" y="17572"/>
                </a:lnTo>
                <a:cubicBezTo>
                  <a:pt x="20366" y="16505"/>
                  <a:pt x="18638" y="16505"/>
                  <a:pt x="17572" y="17572"/>
                </a:cubicBezTo>
                <a:cubicBezTo>
                  <a:pt x="16511" y="18638"/>
                  <a:pt x="16511" y="20366"/>
                  <a:pt x="17572" y="21427"/>
                </a:cubicBezTo>
                <a:cubicBezTo>
                  <a:pt x="17572" y="21427"/>
                  <a:pt x="29144" y="33005"/>
                  <a:pt x="29144" y="33005"/>
                </a:cubicBezTo>
                <a:close/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7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98" y="1042012"/>
            <a:ext cx="4460764" cy="299694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55303" y="421358"/>
            <a:ext cx="7460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Garamond" panose="02020404030301010803" pitchFamily="18" charset="0"/>
              </a:rPr>
              <a:t>Con Eugenia trabajamos en el </a:t>
            </a:r>
            <a:r>
              <a:rPr lang="es-AR" sz="1600" b="1" dirty="0" smtClean="0">
                <a:latin typeface="Garamond" panose="02020404030301010803" pitchFamily="18" charset="0"/>
              </a:rPr>
              <a:t>BALANCE HIDROLÓGICO </a:t>
            </a:r>
            <a:r>
              <a:rPr lang="es-AR" sz="1600" dirty="0" smtClean="0">
                <a:latin typeface="Garamond" panose="02020404030301010803" pitchFamily="18" charset="0"/>
              </a:rPr>
              <a:t>desarrollado por al FAUBA</a:t>
            </a:r>
            <a:endParaRPr lang="es-AR" sz="1600" dirty="0">
              <a:latin typeface="Garamond" panose="02020404030301010803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0504" y="4802686"/>
            <a:ext cx="3113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i="1" dirty="0" smtClean="0"/>
              <a:t>FAUBA: Facultad de Agronomía de la UBA</a:t>
            </a:r>
            <a:endParaRPr lang="es-AR" sz="1200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50504" y="1879998"/>
            <a:ext cx="4483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Garamond" panose="02020404030301010803" pitchFamily="18" charset="0"/>
              </a:rPr>
              <a:t>El Balance está desarrollado en Fortran.</a:t>
            </a:r>
          </a:p>
          <a:p>
            <a:endParaRPr lang="es-AR" sz="1600" dirty="0">
              <a:latin typeface="Garamond" panose="02020404030301010803" pitchFamily="18" charset="0"/>
            </a:endParaRPr>
          </a:p>
          <a:p>
            <a:r>
              <a:rPr lang="es-AR" sz="1600" dirty="0" smtClean="0">
                <a:latin typeface="Garamond" panose="02020404030301010803" pitchFamily="18" charset="0"/>
              </a:rPr>
              <a:t>Y algunas salidas para su presentación se realizan en R</a:t>
            </a:r>
            <a:endParaRPr lang="es-AR" sz="1600" dirty="0">
              <a:latin typeface="Garamond" panose="020204040303010108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139920" y="4038959"/>
            <a:ext cx="2605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Almacenaje: contenido de agua en el suelo</a:t>
            </a:r>
          </a:p>
          <a:p>
            <a:r>
              <a:rPr lang="es-AR" sz="1000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AU: agua útil disponible para las plantas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979042" y="3556786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Garamond" panose="02020404030301010803" pitchFamily="18" charset="0"/>
              </a:rPr>
              <a:t>Gracias </a:t>
            </a:r>
            <a:r>
              <a:rPr lang="es-AR" sz="1600" dirty="0" err="1" smtClean="0">
                <a:latin typeface="Garamond" panose="02020404030301010803" pitchFamily="18" charset="0"/>
              </a:rPr>
              <a:t>Euge</a:t>
            </a:r>
            <a:r>
              <a:rPr lang="es-AR" sz="1600" dirty="0" smtClean="0">
                <a:latin typeface="Garamond" panose="02020404030301010803" pitchFamily="18" charset="0"/>
              </a:rPr>
              <a:t>!!</a:t>
            </a:r>
            <a:endParaRPr lang="es-AR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79" y="1531326"/>
            <a:ext cx="6263002" cy="320125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8647" y="993930"/>
            <a:ext cx="7167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Escribimos un script para el control de calidad de los datos de precipitación diaria a partir de </a:t>
            </a:r>
            <a:r>
              <a:rPr lang="es-AR" i="1" dirty="0" smtClean="0"/>
              <a:t>estaciones automáticas</a:t>
            </a:r>
            <a:endParaRPr lang="es-AR" i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1051831" y="479910"/>
            <a:ext cx="4233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latin typeface="Garamond" panose="02020404030301010803" pitchFamily="18" charset="0"/>
              </a:rPr>
              <a:t>Sofía del área de </a:t>
            </a:r>
            <a:r>
              <a:rPr lang="es-AR" sz="2000" b="1" dirty="0">
                <a:latin typeface="Garamond" panose="02020404030301010803" pitchFamily="18" charset="0"/>
              </a:rPr>
              <a:t>Hidrología </a:t>
            </a:r>
            <a:r>
              <a:rPr lang="es-AR" sz="2000" b="1" dirty="0" smtClean="0">
                <a:latin typeface="Garamond" panose="02020404030301010803" pitchFamily="18" charset="0"/>
              </a:rPr>
              <a:t>del </a:t>
            </a:r>
            <a:r>
              <a:rPr lang="es-AR" sz="2000" b="1" dirty="0" err="1" smtClean="0">
                <a:latin typeface="Garamond" panose="02020404030301010803" pitchFamily="18" charset="0"/>
              </a:rPr>
              <a:t>ICyA</a:t>
            </a:r>
            <a:endParaRPr lang="es-AR" sz="2000" b="1" dirty="0">
              <a:latin typeface="Garamond" panose="02020404030301010803" pitchFamily="18" charset="0"/>
            </a:endParaRPr>
          </a:p>
        </p:txBody>
      </p:sp>
      <p:sp>
        <p:nvSpPr>
          <p:cNvPr id="6" name="Shape 578"/>
          <p:cNvSpPr/>
          <p:nvPr/>
        </p:nvSpPr>
        <p:spPr>
          <a:xfrm>
            <a:off x="628647" y="482298"/>
            <a:ext cx="409008" cy="3612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1" y="84000"/>
                </a:moveTo>
                <a:cubicBezTo>
                  <a:pt x="99405" y="84000"/>
                  <a:pt x="98183" y="85344"/>
                  <a:pt x="98183" y="87000"/>
                </a:cubicBezTo>
                <a:lnTo>
                  <a:pt x="98183" y="99000"/>
                </a:lnTo>
                <a:cubicBezTo>
                  <a:pt x="98183" y="100655"/>
                  <a:pt x="99405" y="102000"/>
                  <a:pt x="100911" y="102000"/>
                </a:cubicBezTo>
                <a:cubicBezTo>
                  <a:pt x="102411" y="102000"/>
                  <a:pt x="103638" y="100655"/>
                  <a:pt x="103638" y="99000"/>
                </a:cubicBezTo>
                <a:lnTo>
                  <a:pt x="103638" y="87000"/>
                </a:lnTo>
                <a:cubicBezTo>
                  <a:pt x="103638" y="85344"/>
                  <a:pt x="102411" y="84000"/>
                  <a:pt x="100911" y="84000"/>
                </a:cubicBezTo>
                <a:moveTo>
                  <a:pt x="84544" y="84000"/>
                </a:moveTo>
                <a:cubicBezTo>
                  <a:pt x="83038" y="84000"/>
                  <a:pt x="81816" y="85344"/>
                  <a:pt x="81816" y="87000"/>
                </a:cubicBezTo>
                <a:lnTo>
                  <a:pt x="81816" y="105000"/>
                </a:lnTo>
                <a:cubicBezTo>
                  <a:pt x="81816" y="106655"/>
                  <a:pt x="83038" y="108000"/>
                  <a:pt x="84544" y="108000"/>
                </a:cubicBezTo>
                <a:cubicBezTo>
                  <a:pt x="86050" y="108000"/>
                  <a:pt x="87272" y="106655"/>
                  <a:pt x="87272" y="105000"/>
                </a:cubicBezTo>
                <a:lnTo>
                  <a:pt x="87272" y="87000"/>
                </a:lnTo>
                <a:cubicBezTo>
                  <a:pt x="87272" y="85344"/>
                  <a:pt x="86050" y="84000"/>
                  <a:pt x="84544" y="84000"/>
                </a:cubicBezTo>
                <a:moveTo>
                  <a:pt x="98183" y="72000"/>
                </a:moveTo>
                <a:lnTo>
                  <a:pt x="21816" y="72000"/>
                </a:lnTo>
                <a:cubicBezTo>
                  <a:pt x="12794" y="72000"/>
                  <a:pt x="5455" y="63927"/>
                  <a:pt x="5455" y="54000"/>
                </a:cubicBezTo>
                <a:cubicBezTo>
                  <a:pt x="5455" y="45638"/>
                  <a:pt x="10622" y="38444"/>
                  <a:pt x="18022" y="36511"/>
                </a:cubicBezTo>
                <a:cubicBezTo>
                  <a:pt x="20188" y="35944"/>
                  <a:pt x="21827" y="33983"/>
                  <a:pt x="22155" y="31561"/>
                </a:cubicBezTo>
                <a:cubicBezTo>
                  <a:pt x="24127" y="16988"/>
                  <a:pt x="35705" y="6000"/>
                  <a:pt x="49088" y="6000"/>
                </a:cubicBezTo>
                <a:cubicBezTo>
                  <a:pt x="58338" y="6000"/>
                  <a:pt x="64150" y="8127"/>
                  <a:pt x="69205" y="16722"/>
                </a:cubicBezTo>
                <a:cubicBezTo>
                  <a:pt x="70066" y="18183"/>
                  <a:pt x="74188" y="22161"/>
                  <a:pt x="75755" y="22400"/>
                </a:cubicBezTo>
                <a:cubicBezTo>
                  <a:pt x="76011" y="22438"/>
                  <a:pt x="76516" y="22461"/>
                  <a:pt x="76516" y="22461"/>
                </a:cubicBezTo>
                <a:cubicBezTo>
                  <a:pt x="77827" y="22461"/>
                  <a:pt x="79100" y="21938"/>
                  <a:pt x="80105" y="20977"/>
                </a:cubicBezTo>
                <a:cubicBezTo>
                  <a:pt x="82094" y="19061"/>
                  <a:pt x="84644" y="18000"/>
                  <a:pt x="87272" y="18000"/>
                </a:cubicBezTo>
                <a:cubicBezTo>
                  <a:pt x="93288" y="18000"/>
                  <a:pt x="98183" y="23383"/>
                  <a:pt x="98172" y="30066"/>
                </a:cubicBezTo>
                <a:lnTo>
                  <a:pt x="98150" y="30505"/>
                </a:lnTo>
                <a:cubicBezTo>
                  <a:pt x="98033" y="33344"/>
                  <a:pt x="99738" y="35883"/>
                  <a:pt x="102244" y="36588"/>
                </a:cubicBezTo>
                <a:cubicBezTo>
                  <a:pt x="109488" y="38633"/>
                  <a:pt x="114544" y="45788"/>
                  <a:pt x="114544" y="54000"/>
                </a:cubicBezTo>
                <a:cubicBezTo>
                  <a:pt x="114544" y="63927"/>
                  <a:pt x="107205" y="72000"/>
                  <a:pt x="98183" y="72000"/>
                </a:cubicBezTo>
                <a:moveTo>
                  <a:pt x="103600" y="30777"/>
                </a:moveTo>
                <a:cubicBezTo>
                  <a:pt x="103611" y="30516"/>
                  <a:pt x="103638" y="30261"/>
                  <a:pt x="103638" y="30000"/>
                </a:cubicBezTo>
                <a:cubicBezTo>
                  <a:pt x="103638" y="20061"/>
                  <a:pt x="96305" y="12000"/>
                  <a:pt x="87272" y="12000"/>
                </a:cubicBezTo>
                <a:cubicBezTo>
                  <a:pt x="83150" y="12000"/>
                  <a:pt x="79388" y="13688"/>
                  <a:pt x="76516" y="16461"/>
                </a:cubicBezTo>
                <a:cubicBezTo>
                  <a:pt x="70688" y="6566"/>
                  <a:pt x="60605" y="0"/>
                  <a:pt x="49088" y="0"/>
                </a:cubicBezTo>
                <a:cubicBezTo>
                  <a:pt x="32666" y="0"/>
                  <a:pt x="19105" y="13322"/>
                  <a:pt x="16761" y="30672"/>
                </a:cubicBezTo>
                <a:cubicBezTo>
                  <a:pt x="7155" y="33188"/>
                  <a:pt x="0" y="42661"/>
                  <a:pt x="0" y="54000"/>
                </a:cubicBezTo>
                <a:cubicBezTo>
                  <a:pt x="0" y="67255"/>
                  <a:pt x="9766" y="78000"/>
                  <a:pt x="21816" y="78000"/>
                </a:cubicBezTo>
                <a:lnTo>
                  <a:pt x="98183" y="78000"/>
                </a:lnTo>
                <a:cubicBezTo>
                  <a:pt x="110233" y="78000"/>
                  <a:pt x="120000" y="67255"/>
                  <a:pt x="120000" y="54000"/>
                </a:cubicBezTo>
                <a:cubicBezTo>
                  <a:pt x="120000" y="42811"/>
                  <a:pt x="113022" y="33433"/>
                  <a:pt x="103600" y="30777"/>
                </a:cubicBezTo>
                <a:moveTo>
                  <a:pt x="35455" y="90000"/>
                </a:moveTo>
                <a:cubicBezTo>
                  <a:pt x="33950" y="90000"/>
                  <a:pt x="32727" y="91344"/>
                  <a:pt x="32727" y="93000"/>
                </a:cubicBezTo>
                <a:lnTo>
                  <a:pt x="32727" y="105000"/>
                </a:lnTo>
                <a:cubicBezTo>
                  <a:pt x="32727" y="106655"/>
                  <a:pt x="33950" y="108000"/>
                  <a:pt x="35455" y="108000"/>
                </a:cubicBezTo>
                <a:cubicBezTo>
                  <a:pt x="36961" y="108000"/>
                  <a:pt x="38183" y="106655"/>
                  <a:pt x="38183" y="105000"/>
                </a:cubicBezTo>
                <a:lnTo>
                  <a:pt x="38183" y="93000"/>
                </a:lnTo>
                <a:cubicBezTo>
                  <a:pt x="38183" y="91344"/>
                  <a:pt x="36961" y="90000"/>
                  <a:pt x="35455" y="90000"/>
                </a:cubicBezTo>
                <a:moveTo>
                  <a:pt x="19088" y="84000"/>
                </a:moveTo>
                <a:cubicBezTo>
                  <a:pt x="17588" y="84000"/>
                  <a:pt x="16361" y="85344"/>
                  <a:pt x="16361" y="87000"/>
                </a:cubicBezTo>
                <a:lnTo>
                  <a:pt x="16361" y="105000"/>
                </a:lnTo>
                <a:cubicBezTo>
                  <a:pt x="16361" y="106655"/>
                  <a:pt x="17588" y="108000"/>
                  <a:pt x="19088" y="108000"/>
                </a:cubicBezTo>
                <a:cubicBezTo>
                  <a:pt x="20594" y="108000"/>
                  <a:pt x="21816" y="106655"/>
                  <a:pt x="21816" y="105000"/>
                </a:cubicBezTo>
                <a:lnTo>
                  <a:pt x="21816" y="87000"/>
                </a:lnTo>
                <a:cubicBezTo>
                  <a:pt x="21816" y="85344"/>
                  <a:pt x="20594" y="84000"/>
                  <a:pt x="19088" y="84000"/>
                </a:cubicBezTo>
                <a:moveTo>
                  <a:pt x="68183" y="90000"/>
                </a:moveTo>
                <a:cubicBezTo>
                  <a:pt x="66677" y="90000"/>
                  <a:pt x="65455" y="91344"/>
                  <a:pt x="65455" y="93000"/>
                </a:cubicBezTo>
                <a:lnTo>
                  <a:pt x="65455" y="111000"/>
                </a:lnTo>
                <a:cubicBezTo>
                  <a:pt x="65455" y="112655"/>
                  <a:pt x="66677" y="114000"/>
                  <a:pt x="68183" y="114000"/>
                </a:cubicBezTo>
                <a:cubicBezTo>
                  <a:pt x="69688" y="114000"/>
                  <a:pt x="70911" y="112655"/>
                  <a:pt x="70911" y="111000"/>
                </a:cubicBezTo>
                <a:lnTo>
                  <a:pt x="70911" y="93000"/>
                </a:lnTo>
                <a:cubicBezTo>
                  <a:pt x="70911" y="91344"/>
                  <a:pt x="69688" y="90000"/>
                  <a:pt x="68183" y="90000"/>
                </a:cubicBezTo>
                <a:moveTo>
                  <a:pt x="51816" y="96000"/>
                </a:moveTo>
                <a:cubicBezTo>
                  <a:pt x="50311" y="96000"/>
                  <a:pt x="49088" y="97344"/>
                  <a:pt x="49088" y="99000"/>
                </a:cubicBezTo>
                <a:lnTo>
                  <a:pt x="49088" y="117000"/>
                </a:lnTo>
                <a:cubicBezTo>
                  <a:pt x="49088" y="118655"/>
                  <a:pt x="50311" y="120000"/>
                  <a:pt x="51816" y="120000"/>
                </a:cubicBezTo>
                <a:cubicBezTo>
                  <a:pt x="53322" y="120000"/>
                  <a:pt x="54544" y="118655"/>
                  <a:pt x="54544" y="117000"/>
                </a:cubicBezTo>
                <a:lnTo>
                  <a:pt x="54544" y="99000"/>
                </a:lnTo>
                <a:cubicBezTo>
                  <a:pt x="54544" y="97344"/>
                  <a:pt x="53322" y="96000"/>
                  <a:pt x="51816" y="9600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619864" y="4563302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Garamond" panose="02020404030301010803" pitchFamily="18" charset="0"/>
              </a:rPr>
              <a:t>Gracias Sofí!!</a:t>
            </a:r>
            <a:endParaRPr lang="es-AR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3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223273" y="1046455"/>
            <a:ext cx="6318430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Ella ha participado junto al SMN del procedimiento de control de calidad y homogenización de los datos meteorológicos.</a:t>
            </a:r>
            <a:endParaRPr lang="es-AR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051831" y="479910"/>
            <a:ext cx="5248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latin typeface="Garamond" panose="02020404030301010803" pitchFamily="18" charset="0"/>
              </a:rPr>
              <a:t>Vanesa del área de Agrometeorología del </a:t>
            </a:r>
            <a:r>
              <a:rPr lang="es-AR" sz="2000" b="1" dirty="0" err="1" smtClean="0">
                <a:latin typeface="Garamond" panose="02020404030301010803" pitchFamily="18" charset="0"/>
              </a:rPr>
              <a:t>ICyA</a:t>
            </a:r>
            <a:endParaRPr lang="es-AR" sz="2000" b="1" dirty="0">
              <a:latin typeface="Garamond" panose="02020404030301010803" pitchFamily="18" charset="0"/>
            </a:endParaRPr>
          </a:p>
        </p:txBody>
      </p:sp>
      <p:sp>
        <p:nvSpPr>
          <p:cNvPr id="7" name="Shape 581"/>
          <p:cNvSpPr/>
          <p:nvPr/>
        </p:nvSpPr>
        <p:spPr>
          <a:xfrm>
            <a:off x="563272" y="479910"/>
            <a:ext cx="429100" cy="3766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183" y="65455"/>
                </a:moveTo>
                <a:lnTo>
                  <a:pt x="21816" y="65455"/>
                </a:lnTo>
                <a:cubicBezTo>
                  <a:pt x="12794" y="65455"/>
                  <a:pt x="5455" y="58116"/>
                  <a:pt x="5455" y="49088"/>
                </a:cubicBezTo>
                <a:cubicBezTo>
                  <a:pt x="5455" y="41488"/>
                  <a:pt x="10616" y="34955"/>
                  <a:pt x="18022" y="33194"/>
                </a:cubicBezTo>
                <a:cubicBezTo>
                  <a:pt x="20188" y="32677"/>
                  <a:pt x="21827" y="30894"/>
                  <a:pt x="22155" y="28688"/>
                </a:cubicBezTo>
                <a:cubicBezTo>
                  <a:pt x="24122" y="15444"/>
                  <a:pt x="35705" y="5455"/>
                  <a:pt x="49088" y="5455"/>
                </a:cubicBezTo>
                <a:cubicBezTo>
                  <a:pt x="58338" y="5455"/>
                  <a:pt x="64150" y="7388"/>
                  <a:pt x="69205" y="15200"/>
                </a:cubicBezTo>
                <a:cubicBezTo>
                  <a:pt x="70066" y="16527"/>
                  <a:pt x="74188" y="20144"/>
                  <a:pt x="75755" y="20366"/>
                </a:cubicBezTo>
                <a:cubicBezTo>
                  <a:pt x="76011" y="20400"/>
                  <a:pt x="76511" y="20416"/>
                  <a:pt x="76511" y="20416"/>
                </a:cubicBezTo>
                <a:cubicBezTo>
                  <a:pt x="77827" y="20416"/>
                  <a:pt x="79100" y="19944"/>
                  <a:pt x="80105" y="19072"/>
                </a:cubicBezTo>
                <a:cubicBezTo>
                  <a:pt x="82094" y="17327"/>
                  <a:pt x="84644" y="16361"/>
                  <a:pt x="87272" y="16361"/>
                </a:cubicBezTo>
                <a:cubicBezTo>
                  <a:pt x="93288" y="16361"/>
                  <a:pt x="98183" y="21255"/>
                  <a:pt x="98172" y="27333"/>
                </a:cubicBezTo>
                <a:lnTo>
                  <a:pt x="98150" y="27733"/>
                </a:lnTo>
                <a:cubicBezTo>
                  <a:pt x="98033" y="30316"/>
                  <a:pt x="99744" y="32622"/>
                  <a:pt x="102244" y="33261"/>
                </a:cubicBezTo>
                <a:cubicBezTo>
                  <a:pt x="109488" y="35116"/>
                  <a:pt x="114544" y="41627"/>
                  <a:pt x="114544" y="49088"/>
                </a:cubicBezTo>
                <a:cubicBezTo>
                  <a:pt x="114544" y="58116"/>
                  <a:pt x="107205" y="65455"/>
                  <a:pt x="98183" y="65455"/>
                </a:cubicBezTo>
                <a:moveTo>
                  <a:pt x="103600" y="27983"/>
                </a:moveTo>
                <a:cubicBezTo>
                  <a:pt x="103611" y="27744"/>
                  <a:pt x="103638" y="27511"/>
                  <a:pt x="103638" y="27272"/>
                </a:cubicBezTo>
                <a:cubicBezTo>
                  <a:pt x="103638" y="18238"/>
                  <a:pt x="96305" y="10911"/>
                  <a:pt x="87272" y="10911"/>
                </a:cubicBezTo>
                <a:cubicBezTo>
                  <a:pt x="83150" y="10911"/>
                  <a:pt x="79394" y="12444"/>
                  <a:pt x="76511" y="14961"/>
                </a:cubicBezTo>
                <a:cubicBezTo>
                  <a:pt x="70688" y="5972"/>
                  <a:pt x="60605" y="0"/>
                  <a:pt x="49088" y="0"/>
                </a:cubicBezTo>
                <a:cubicBezTo>
                  <a:pt x="32661" y="0"/>
                  <a:pt x="19105" y="12111"/>
                  <a:pt x="16755" y="27883"/>
                </a:cubicBezTo>
                <a:cubicBezTo>
                  <a:pt x="7155" y="30172"/>
                  <a:pt x="0" y="38783"/>
                  <a:pt x="0" y="49088"/>
                </a:cubicBezTo>
                <a:cubicBezTo>
                  <a:pt x="0" y="61138"/>
                  <a:pt x="9766" y="70911"/>
                  <a:pt x="21816" y="70911"/>
                </a:cubicBezTo>
                <a:lnTo>
                  <a:pt x="98183" y="70911"/>
                </a:lnTo>
                <a:cubicBezTo>
                  <a:pt x="110233" y="70911"/>
                  <a:pt x="120000" y="61138"/>
                  <a:pt x="120000" y="49088"/>
                </a:cubicBezTo>
                <a:cubicBezTo>
                  <a:pt x="120000" y="38916"/>
                  <a:pt x="113022" y="30394"/>
                  <a:pt x="103600" y="27983"/>
                </a:cubicBezTo>
                <a:moveTo>
                  <a:pt x="65455" y="84544"/>
                </a:moveTo>
                <a:cubicBezTo>
                  <a:pt x="65455" y="83038"/>
                  <a:pt x="64233" y="81816"/>
                  <a:pt x="62727" y="81816"/>
                </a:cubicBezTo>
                <a:cubicBezTo>
                  <a:pt x="61972" y="81816"/>
                  <a:pt x="61288" y="82122"/>
                  <a:pt x="60800" y="82622"/>
                </a:cubicBezTo>
                <a:lnTo>
                  <a:pt x="44438" y="98977"/>
                </a:lnTo>
                <a:cubicBezTo>
                  <a:pt x="43944" y="99477"/>
                  <a:pt x="43638" y="100155"/>
                  <a:pt x="43638" y="100911"/>
                </a:cubicBezTo>
                <a:cubicBezTo>
                  <a:pt x="43638" y="102416"/>
                  <a:pt x="44855" y="103638"/>
                  <a:pt x="46361" y="103638"/>
                </a:cubicBezTo>
                <a:lnTo>
                  <a:pt x="56144" y="103638"/>
                </a:lnTo>
                <a:lnTo>
                  <a:pt x="44433" y="115344"/>
                </a:lnTo>
                <a:cubicBezTo>
                  <a:pt x="43938" y="115838"/>
                  <a:pt x="43638" y="116522"/>
                  <a:pt x="43638" y="117272"/>
                </a:cubicBezTo>
                <a:cubicBezTo>
                  <a:pt x="43638" y="118777"/>
                  <a:pt x="44855" y="120000"/>
                  <a:pt x="46361" y="120000"/>
                </a:cubicBezTo>
                <a:cubicBezTo>
                  <a:pt x="47116" y="120000"/>
                  <a:pt x="47794" y="119694"/>
                  <a:pt x="48294" y="119200"/>
                </a:cubicBezTo>
                <a:lnTo>
                  <a:pt x="64655" y="102838"/>
                </a:lnTo>
                <a:cubicBezTo>
                  <a:pt x="65150" y="102344"/>
                  <a:pt x="65455" y="101661"/>
                  <a:pt x="65455" y="100911"/>
                </a:cubicBezTo>
                <a:cubicBezTo>
                  <a:pt x="65455" y="99400"/>
                  <a:pt x="64233" y="98183"/>
                  <a:pt x="62727" y="98183"/>
                </a:cubicBezTo>
                <a:lnTo>
                  <a:pt x="62722" y="98183"/>
                </a:lnTo>
                <a:lnTo>
                  <a:pt x="52950" y="98183"/>
                </a:lnTo>
                <a:lnTo>
                  <a:pt x="64655" y="86472"/>
                </a:lnTo>
                <a:cubicBezTo>
                  <a:pt x="65150" y="85983"/>
                  <a:pt x="65455" y="85300"/>
                  <a:pt x="65455" y="84544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13300" tIns="13300" rIns="13300" bIns="133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563271" y="1780210"/>
            <a:ext cx="785927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Los datos </a:t>
            </a:r>
            <a:r>
              <a:rPr lang="es-AR" dirty="0" err="1"/>
              <a:t>agrometeorológicos</a:t>
            </a:r>
            <a:r>
              <a:rPr lang="es-AR" dirty="0"/>
              <a:t> del INTA forman parte de la base de datos del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Centro Regional Climático del sur de Sudamérica. </a:t>
            </a:r>
          </a:p>
          <a:p>
            <a:endParaRPr lang="es-AR" dirty="0"/>
          </a:p>
          <a:p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Todos los países </a:t>
            </a:r>
            <a:r>
              <a:rPr lang="es-AR" dirty="0"/>
              <a:t>estuvieron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de acuerdo </a:t>
            </a:r>
            <a:r>
              <a:rPr lang="es-AR" dirty="0"/>
              <a:t>en programar los filtros en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un software libre: R! </a:t>
            </a:r>
          </a:p>
          <a:p>
            <a:endParaRPr lang="es-AR" dirty="0"/>
          </a:p>
          <a:p>
            <a:r>
              <a:rPr lang="es-AR" kern="1200" dirty="0" smtClean="0">
                <a:solidFill>
                  <a:schemeClr val="tx1"/>
                </a:solidFill>
              </a:rPr>
              <a:t>“ </a:t>
            </a:r>
            <a:r>
              <a:rPr lang="es-AR" dirty="0" smtClean="0"/>
              <a:t>Personalmente</a:t>
            </a:r>
            <a:r>
              <a:rPr lang="es-AR" dirty="0"/>
              <a:t>, he conocido R en este marco y también lo he aplicado en controles y filtros </a:t>
            </a:r>
            <a:r>
              <a:rPr lang="es-AR" dirty="0" smtClean="0"/>
              <a:t>internos…me </a:t>
            </a:r>
            <a:r>
              <a:rPr lang="es-AR" dirty="0"/>
              <a:t>parece muy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dinámico y flexible </a:t>
            </a:r>
            <a:r>
              <a:rPr lang="es-AR" dirty="0"/>
              <a:t>debido a las librerías e información que uno puede encontrar en </a:t>
            </a:r>
            <a:r>
              <a:rPr lang="es-AR" dirty="0" smtClean="0"/>
              <a:t>línea…. En </a:t>
            </a:r>
            <a:r>
              <a:rPr lang="es-AR" dirty="0"/>
              <a:t>el futuro, tengo ganas de poder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aprender a utilizar la parte gráfica </a:t>
            </a:r>
            <a:r>
              <a:rPr lang="es-AR" dirty="0"/>
              <a:t>de R y poder </a:t>
            </a:r>
            <a:r>
              <a:rPr lang="es-AR" sz="2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implementarla mi trabajo diario </a:t>
            </a:r>
            <a:r>
              <a:rPr lang="es-AR" kern="1200" dirty="0">
                <a:solidFill>
                  <a:schemeClr val="tx1"/>
                </a:solidFill>
              </a:rPr>
              <a:t>“</a:t>
            </a:r>
            <a:endParaRPr lang="es-AR" dirty="0"/>
          </a:p>
        </p:txBody>
      </p:sp>
      <p:sp>
        <p:nvSpPr>
          <p:cNvPr id="6" name="CuadroTexto 6"/>
          <p:cNvSpPr txBox="1"/>
          <p:nvPr/>
        </p:nvSpPr>
        <p:spPr>
          <a:xfrm>
            <a:off x="6546675" y="4513131"/>
            <a:ext cx="1338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>
                <a:latin typeface="Garamond" panose="02020404030301010803" pitchFamily="18" charset="0"/>
              </a:rPr>
              <a:t>Gracias Vane!!</a:t>
            </a:r>
            <a:endParaRPr lang="es-AR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6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6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 qué estoy trabajando hoy?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8612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 smtClean="0">
                <a:solidFill>
                  <a:srgbClr val="88398A"/>
                </a:solidFill>
              </a:rPr>
              <a:t>Hola!</a:t>
            </a:r>
            <a:endParaRPr lang="en" sz="96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 smtClean="0"/>
              <a:t>Soy Natalia Gattinoni</a:t>
            </a:r>
            <a:endParaRPr lang="en" sz="3600" dirty="0"/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AR" i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AR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“E</a:t>
            </a:r>
            <a:r>
              <a:rPr lang="en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stoy aquí para contarles mi experiencia dentro del mundo de R” 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5" y="1893694"/>
            <a:ext cx="1340890" cy="135612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r="4224" b="38064"/>
          <a:stretch/>
        </p:blipFill>
        <p:spPr bwMode="auto">
          <a:xfrm>
            <a:off x="292309" y="2221017"/>
            <a:ext cx="4590251" cy="289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I:\SPI_042016\Programas para el calculo\SPI-NO usar\SPI_paquete en R desde httwwwcmcorgve-NO\SPI-1 FEBRERO-2019-CASIFINAL-V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00" y="658248"/>
            <a:ext cx="3318698" cy="444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377369" y="769315"/>
            <a:ext cx="2981405" cy="1451702"/>
            <a:chOff x="98571" y="122266"/>
            <a:chExt cx="2981405" cy="145170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4" t="6478" r="13509" b="53046"/>
            <a:stretch/>
          </p:blipFill>
          <p:spPr bwMode="auto">
            <a:xfrm>
              <a:off x="98571" y="122266"/>
              <a:ext cx="2981405" cy="145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13" t="59842" r="20738" b="2125"/>
            <a:stretch/>
          </p:blipFill>
          <p:spPr bwMode="auto">
            <a:xfrm>
              <a:off x="292310" y="431417"/>
              <a:ext cx="738725" cy="60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uadroTexto 2"/>
          <p:cNvSpPr txBox="1"/>
          <p:nvPr/>
        </p:nvSpPr>
        <p:spPr>
          <a:xfrm>
            <a:off x="2102805" y="191715"/>
            <a:ext cx="409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SPEI/SPI = Índice estandarizado de precipitación</a:t>
            </a:r>
            <a:endParaRPr lang="es-AR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19969" y="3652938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Bahía Blanca</a:t>
            </a:r>
            <a:endParaRPr lang="es-AR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7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7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En qué quiero avanzar en el futuro?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0499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/>
          <p:cNvSpPr txBox="1">
            <a:spLocks/>
          </p:cNvSpPr>
          <p:nvPr/>
        </p:nvSpPr>
        <p:spPr>
          <a:xfrm>
            <a:off x="1823915" y="775432"/>
            <a:ext cx="4432506" cy="377979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2200" dirty="0" smtClean="0">
                <a:latin typeface="Garamond" panose="02020404030301010803" pitchFamily="18" charset="0"/>
              </a:rPr>
              <a:t> </a:t>
            </a:r>
            <a:r>
              <a:rPr lang="es-AR" sz="2200" dirty="0" err="1" smtClean="0">
                <a:latin typeface="Garamond" panose="02020404030301010803" pitchFamily="18" charset="0"/>
              </a:rPr>
              <a:t>Geoestadística</a:t>
            </a:r>
            <a:r>
              <a:rPr lang="es-AR" sz="2200" dirty="0" smtClean="0">
                <a:latin typeface="Garamond" panose="02020404030301010803" pitchFamily="18" charset="0"/>
              </a:rPr>
              <a:t> – An</a:t>
            </a:r>
            <a:r>
              <a:rPr lang="es-AR" sz="2200" dirty="0" smtClean="0">
                <a:latin typeface="Garamond" panose="02020404030301010803" pitchFamily="18" charset="0"/>
              </a:rPr>
              <a:t>álisis geoespacial</a:t>
            </a:r>
            <a:endParaRPr lang="es-AR" sz="2200" dirty="0" smtClean="0">
              <a:latin typeface="Garamond" panose="02020404030301010803" pitchFamily="18" charset="0"/>
            </a:endParaRPr>
          </a:p>
          <a:p>
            <a:endParaRPr lang="es-AR" sz="2200" dirty="0" smtClean="0"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22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Cálculo de estadísticas climáticas de las estaciones meteorológicas de </a:t>
            </a:r>
            <a:r>
              <a:rPr lang="es-AR" sz="22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INTA, con salidas gráficas e interactivas.</a:t>
            </a:r>
            <a:endParaRPr lang="es-AR" sz="22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endParaRPr lang="es-AR" sz="22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2200" dirty="0" smtClean="0">
                <a:latin typeface="Garamond" panose="02020404030301010803" pitchFamily="18" charset="0"/>
              </a:rPr>
              <a:t>Programación de otros indicadores </a:t>
            </a:r>
            <a:r>
              <a:rPr lang="es-AR" sz="2200" dirty="0" smtClean="0">
                <a:latin typeface="Garamond" panose="02020404030301010803" pitchFamily="18" charset="0"/>
              </a:rPr>
              <a:t>meteorológicos y visualización a nivel país.</a:t>
            </a:r>
            <a:endParaRPr lang="es-AR" sz="2200" dirty="0" smtClean="0">
              <a:latin typeface="Garamond" panose="02020404030301010803" pitchFamily="18" charset="0"/>
            </a:endParaRPr>
          </a:p>
          <a:p>
            <a:endParaRPr lang="es-AR" sz="22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5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dirty="0" smtClean="0"/>
              <a:t>Q</a:t>
            </a:r>
            <a:r>
              <a:rPr lang="en" dirty="0" smtClean="0"/>
              <a:t>ué les quiero dejar?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428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1"/>
          <p:cNvSpPr txBox="1">
            <a:spLocks/>
          </p:cNvSpPr>
          <p:nvPr/>
        </p:nvSpPr>
        <p:spPr>
          <a:xfrm>
            <a:off x="1855998" y="470707"/>
            <a:ext cx="4713243" cy="17029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800" dirty="0" smtClean="0">
                <a:latin typeface="Garamond" panose="02020404030301010803" pitchFamily="18" charset="0"/>
              </a:rPr>
              <a:t> Qué focalicen en lo que quieren hacer…hay mucho para aprender y muchas cosas lindas para hacer.</a:t>
            </a:r>
          </a:p>
          <a:p>
            <a:endParaRPr lang="es-AR" sz="1800" dirty="0" smtClean="0"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Para las que se inician, como yo: “que el script va a dar error…” pero lo que importa es no rendirse y para ello, contamos con la ayuda de muchas </a:t>
            </a:r>
            <a:r>
              <a:rPr lang="es-AR" sz="1800" b="1" dirty="0" err="1" smtClean="0">
                <a:solidFill>
                  <a:srgbClr val="88398A"/>
                </a:solidFill>
                <a:latin typeface="Garamond" panose="02020404030301010803" pitchFamily="18" charset="0"/>
              </a:rPr>
              <a:t>Rladies</a:t>
            </a: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 y la comunidad de R….aprovechemos las redes sociales, los blogs!!!!</a:t>
            </a:r>
          </a:p>
          <a:p>
            <a:endParaRPr lang="es-AR" sz="18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800" dirty="0" smtClean="0">
                <a:latin typeface="Garamond" panose="02020404030301010803" pitchFamily="18" charset="0"/>
              </a:rPr>
              <a:t>Para las más avanzadas: sigan compartiendo sus logros/comentarios/sugerencias/conocimiento.. Ese es el principal secreto para funcionar en </a:t>
            </a:r>
            <a:r>
              <a:rPr lang="es-AR" sz="1800" dirty="0" smtClean="0">
                <a:latin typeface="Garamond" panose="02020404030301010803" pitchFamily="18" charset="0"/>
              </a:rPr>
              <a:t>comunidad.. </a:t>
            </a:r>
            <a:r>
              <a:rPr lang="es-AR" sz="1800" dirty="0" smtClean="0">
                <a:latin typeface="Garamond" panose="02020404030301010803" pitchFamily="18" charset="0"/>
              </a:rPr>
              <a:t>GRACIAS!!</a:t>
            </a:r>
          </a:p>
        </p:txBody>
      </p:sp>
    </p:spTree>
    <p:extLst>
      <p:ext uri="{BB962C8B-B14F-4D97-AF65-F5344CB8AC3E}">
        <p14:creationId xmlns:p14="http://schemas.microsoft.com/office/powerpoint/2010/main" val="57136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Muchas GRACIAS por escucharme </a:t>
            </a:r>
            <a:r>
              <a:rPr lang="es-AR" dirty="0"/>
              <a:t>!!!</a:t>
            </a:r>
            <a:endParaRPr lang="en" dirty="0"/>
          </a:p>
        </p:txBody>
      </p:sp>
      <p:sp>
        <p:nvSpPr>
          <p:cNvPr id="3" name="2 Rectángulo"/>
          <p:cNvSpPr/>
          <p:nvPr/>
        </p:nvSpPr>
        <p:spPr>
          <a:xfrm>
            <a:off x="4315547" y="429611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buClr>
                <a:schemeClr val="dk1"/>
              </a:buClr>
              <a:buSzPct val="30555"/>
            </a:pPr>
            <a:endParaRPr lang="e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lvl="0" algn="ctr">
              <a:buClr>
                <a:schemeClr val="dk1"/>
              </a:buClr>
              <a:buSzPct val="30555"/>
            </a:pPr>
            <a:r>
              <a:rPr lang="es-AR" dirty="0">
                <a:latin typeface="Garamond" panose="02020404030301010803" pitchFamily="18" charset="0"/>
              </a:rPr>
              <a:t>S</a:t>
            </a:r>
            <a:r>
              <a:rPr lang="en" dirty="0">
                <a:latin typeface="Garamond" panose="02020404030301010803" pitchFamily="18" charset="0"/>
              </a:rPr>
              <a:t>i quieren escribirme, </a:t>
            </a:r>
            <a:r>
              <a:rPr lang="en" dirty="0" smtClean="0">
                <a:latin typeface="Garamond" panose="02020404030301010803" pitchFamily="18" charset="0"/>
              </a:rPr>
              <a:t>estos son mis mails:</a:t>
            </a:r>
            <a:endParaRPr lang="en" dirty="0">
              <a:latin typeface="Garamond" panose="02020404030301010803" pitchFamily="18" charset="0"/>
            </a:endParaRPr>
          </a:p>
          <a:p>
            <a:pPr lvl="0" algn="ctr">
              <a:buClr>
                <a:schemeClr val="dk1"/>
              </a:buClr>
              <a:buSzPct val="30555"/>
            </a:pPr>
            <a:r>
              <a:rPr lang="en" b="1" dirty="0">
                <a:latin typeface="Garamond" panose="02020404030301010803" pitchFamily="18" charset="0"/>
                <a:hlinkClick r:id="rId3"/>
              </a:rPr>
              <a:t>ngattinoni@gmail.com</a:t>
            </a:r>
            <a:r>
              <a:rPr lang="en" b="1" dirty="0">
                <a:latin typeface="Garamond" panose="02020404030301010803" pitchFamily="18" charset="0"/>
              </a:rPr>
              <a:t>  </a:t>
            </a:r>
            <a:r>
              <a:rPr lang="en" b="1" dirty="0">
                <a:latin typeface="Garamond" panose="02020404030301010803" pitchFamily="18" charset="0"/>
                <a:hlinkClick r:id="rId4"/>
              </a:rPr>
              <a:t>gattinoni.natalia@inta.gob.ar</a:t>
            </a:r>
            <a:r>
              <a:rPr lang="en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4" name="Marcador de texto 1"/>
          <p:cNvSpPr txBox="1">
            <a:spLocks/>
          </p:cNvSpPr>
          <p:nvPr/>
        </p:nvSpPr>
        <p:spPr>
          <a:xfrm>
            <a:off x="3978413" y="2705974"/>
            <a:ext cx="3596845" cy="74190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Gracias </a:t>
            </a:r>
            <a:r>
              <a:rPr lang="es-AR" sz="1800" b="1" dirty="0" err="1" smtClean="0">
                <a:solidFill>
                  <a:srgbClr val="88398A"/>
                </a:solidFill>
                <a:latin typeface="Garamond" panose="02020404030301010803" pitchFamily="18" charset="0"/>
              </a:rPr>
              <a:t>RLadies</a:t>
            </a: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 !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s-AR" sz="18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GRACIAS Flor, Pao, </a:t>
            </a:r>
            <a:r>
              <a:rPr lang="es-AR" sz="1800" b="1" dirty="0" err="1" smtClean="0">
                <a:solidFill>
                  <a:srgbClr val="88398A"/>
                </a:solidFill>
                <a:latin typeface="Garamond" panose="02020404030301010803" pitchFamily="18" charset="0"/>
              </a:rPr>
              <a:t>Yani</a:t>
            </a:r>
            <a:r>
              <a:rPr lang="es-AR" sz="1800" b="1" dirty="0">
                <a:solidFill>
                  <a:srgbClr val="88398A"/>
                </a:solidFill>
                <a:latin typeface="Garamond" panose="02020404030301010803" pitchFamily="18" charset="0"/>
              </a:rPr>
              <a:t> </a:t>
            </a: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!</a:t>
            </a:r>
            <a:r>
              <a:rPr lang="es-AR" sz="1800" b="1" dirty="0">
                <a:solidFill>
                  <a:srgbClr val="88398A"/>
                </a:solidFill>
                <a:latin typeface="Garamond" panose="02020404030301010803" pitchFamily="18" charset="0"/>
              </a:rPr>
              <a:t> </a:t>
            </a:r>
            <a:r>
              <a:rPr lang="es-AR" sz="18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!</a:t>
            </a:r>
            <a:r>
              <a:rPr lang="es-AR" sz="1800" b="1" dirty="0">
                <a:solidFill>
                  <a:srgbClr val="88398A"/>
                </a:solidFill>
                <a:latin typeface="Garamond" panose="02020404030301010803" pitchFamily="18" charset="0"/>
              </a:rPr>
              <a:t> !</a:t>
            </a:r>
            <a:endParaRPr lang="es-AR" sz="18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pPr algn="ctr"/>
            <a:r>
              <a:rPr lang="es-AR" sz="16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@cantoflor_87, @</a:t>
            </a:r>
            <a:r>
              <a:rPr lang="es-AR" sz="1600" b="1" dirty="0" err="1" smtClean="0">
                <a:solidFill>
                  <a:srgbClr val="88398A"/>
                </a:solidFill>
                <a:latin typeface="Garamond" panose="02020404030301010803" pitchFamily="18" charset="0"/>
              </a:rPr>
              <a:t>PaobCorrales</a:t>
            </a:r>
            <a:r>
              <a:rPr lang="es-AR" sz="1600" b="1" dirty="0" smtClean="0">
                <a:solidFill>
                  <a:srgbClr val="88398A"/>
                </a:solidFill>
                <a:latin typeface="Garamond" panose="02020404030301010803" pitchFamily="18" charset="0"/>
              </a:rPr>
              <a:t>, @</a:t>
            </a:r>
            <a:r>
              <a:rPr lang="es-AR" sz="1600" b="1" dirty="0" err="1" smtClean="0">
                <a:solidFill>
                  <a:srgbClr val="88398A"/>
                </a:solidFill>
                <a:latin typeface="Garamond" panose="02020404030301010803" pitchFamily="18" charset="0"/>
              </a:rPr>
              <a:t>yabellini</a:t>
            </a:r>
            <a:endParaRPr lang="es-AR" sz="16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  <a:p>
            <a:endParaRPr lang="es-AR" sz="1800" b="1" dirty="0" smtClean="0">
              <a:solidFill>
                <a:srgbClr val="88398A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Shape 507"/>
          <p:cNvSpPr/>
          <p:nvPr/>
        </p:nvSpPr>
        <p:spPr>
          <a:xfrm>
            <a:off x="6601547" y="2818520"/>
            <a:ext cx="377504" cy="2584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913" y="0"/>
                </a:moveTo>
                <a:lnTo>
                  <a:pt x="85913" y="0"/>
                </a:lnTo>
                <a:cubicBezTo>
                  <a:pt x="77541" y="0"/>
                  <a:pt x="68970" y="4745"/>
                  <a:pt x="63388" y="11073"/>
                </a:cubicBezTo>
                <a:cubicBezTo>
                  <a:pt x="59202" y="15819"/>
                  <a:pt x="59202" y="15819"/>
                  <a:pt x="59202" y="15819"/>
                </a:cubicBezTo>
                <a:cubicBezTo>
                  <a:pt x="56411" y="11073"/>
                  <a:pt x="56411" y="11073"/>
                  <a:pt x="56411" y="11073"/>
                </a:cubicBezTo>
                <a:cubicBezTo>
                  <a:pt x="49435" y="4745"/>
                  <a:pt x="42259" y="0"/>
                  <a:pt x="33887" y="0"/>
                </a:cubicBezTo>
                <a:cubicBezTo>
                  <a:pt x="23920" y="0"/>
                  <a:pt x="15548" y="4745"/>
                  <a:pt x="9966" y="11073"/>
                </a:cubicBezTo>
                <a:cubicBezTo>
                  <a:pt x="2790" y="18983"/>
                  <a:pt x="0" y="28700"/>
                  <a:pt x="0" y="38192"/>
                </a:cubicBezTo>
                <a:cubicBezTo>
                  <a:pt x="0" y="49491"/>
                  <a:pt x="2790" y="58983"/>
                  <a:pt x="9966" y="65536"/>
                </a:cubicBezTo>
                <a:cubicBezTo>
                  <a:pt x="55016" y="116610"/>
                  <a:pt x="55016" y="116610"/>
                  <a:pt x="55016" y="116610"/>
                </a:cubicBezTo>
                <a:cubicBezTo>
                  <a:pt x="56411" y="118192"/>
                  <a:pt x="57807" y="119774"/>
                  <a:pt x="59202" y="119774"/>
                </a:cubicBezTo>
                <a:cubicBezTo>
                  <a:pt x="61993" y="119774"/>
                  <a:pt x="63388" y="118192"/>
                  <a:pt x="64784" y="116610"/>
                </a:cubicBezTo>
                <a:cubicBezTo>
                  <a:pt x="109833" y="65536"/>
                  <a:pt x="109833" y="65536"/>
                  <a:pt x="109833" y="65536"/>
                </a:cubicBezTo>
                <a:cubicBezTo>
                  <a:pt x="117009" y="58983"/>
                  <a:pt x="119800" y="49491"/>
                  <a:pt x="119800" y="38192"/>
                </a:cubicBezTo>
                <a:cubicBezTo>
                  <a:pt x="119800" y="28700"/>
                  <a:pt x="117009" y="18983"/>
                  <a:pt x="109833" y="11073"/>
                </a:cubicBezTo>
                <a:cubicBezTo>
                  <a:pt x="102857" y="4745"/>
                  <a:pt x="94485" y="0"/>
                  <a:pt x="85913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327"/>
          <p:cNvSpPr/>
          <p:nvPr/>
        </p:nvSpPr>
        <p:spPr>
          <a:xfrm>
            <a:off x="4110145" y="3636617"/>
            <a:ext cx="217500" cy="141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727" y="0"/>
                </a:moveTo>
                <a:lnTo>
                  <a:pt x="81727" y="0"/>
                </a:lnTo>
                <a:cubicBezTo>
                  <a:pt x="91495" y="0"/>
                  <a:pt x="95880" y="5322"/>
                  <a:pt x="101461" y="10403"/>
                </a:cubicBezTo>
                <a:cubicBezTo>
                  <a:pt x="105647" y="10403"/>
                  <a:pt x="111229" y="7016"/>
                  <a:pt x="114019" y="5322"/>
                </a:cubicBezTo>
                <a:cubicBezTo>
                  <a:pt x="115614" y="3629"/>
                  <a:pt x="115614" y="3629"/>
                  <a:pt x="117009" y="3629"/>
                </a:cubicBezTo>
                <a:cubicBezTo>
                  <a:pt x="115614" y="8709"/>
                  <a:pt x="112624" y="13790"/>
                  <a:pt x="108438" y="17177"/>
                </a:cubicBezTo>
                <a:cubicBezTo>
                  <a:pt x="108438" y="17177"/>
                  <a:pt x="107043" y="18870"/>
                  <a:pt x="105647" y="18870"/>
                </a:cubicBezTo>
                <a:lnTo>
                  <a:pt x="105647" y="18870"/>
                </a:lnTo>
                <a:cubicBezTo>
                  <a:pt x="111229" y="18870"/>
                  <a:pt x="115614" y="15483"/>
                  <a:pt x="119800" y="15483"/>
                </a:cubicBezTo>
                <a:lnTo>
                  <a:pt x="119800" y="15483"/>
                </a:lnTo>
                <a:cubicBezTo>
                  <a:pt x="118405" y="18870"/>
                  <a:pt x="115614" y="23951"/>
                  <a:pt x="111229" y="25645"/>
                </a:cubicBezTo>
                <a:cubicBezTo>
                  <a:pt x="109833" y="27338"/>
                  <a:pt x="109833" y="29274"/>
                  <a:pt x="108438" y="30967"/>
                </a:cubicBezTo>
                <a:cubicBezTo>
                  <a:pt x="108438" y="37741"/>
                  <a:pt x="108438" y="42822"/>
                  <a:pt x="107043" y="49596"/>
                </a:cubicBezTo>
                <a:cubicBezTo>
                  <a:pt x="100066" y="82258"/>
                  <a:pt x="84518" y="106209"/>
                  <a:pt x="59202" y="116370"/>
                </a:cubicBezTo>
                <a:cubicBezTo>
                  <a:pt x="49235" y="119758"/>
                  <a:pt x="33887" y="119758"/>
                  <a:pt x="23920" y="118064"/>
                </a:cubicBezTo>
                <a:cubicBezTo>
                  <a:pt x="18338" y="116370"/>
                  <a:pt x="14152" y="114677"/>
                  <a:pt x="8372" y="111290"/>
                </a:cubicBezTo>
                <a:cubicBezTo>
                  <a:pt x="6976" y="109596"/>
                  <a:pt x="4186" y="109596"/>
                  <a:pt x="2790" y="107903"/>
                </a:cubicBezTo>
                <a:cubicBezTo>
                  <a:pt x="1395" y="106209"/>
                  <a:pt x="1395" y="106209"/>
                  <a:pt x="0" y="106209"/>
                </a:cubicBezTo>
                <a:cubicBezTo>
                  <a:pt x="2790" y="106209"/>
                  <a:pt x="5581" y="106209"/>
                  <a:pt x="8372" y="106209"/>
                </a:cubicBezTo>
                <a:cubicBezTo>
                  <a:pt x="9966" y="106209"/>
                  <a:pt x="12757" y="106209"/>
                  <a:pt x="15548" y="104516"/>
                </a:cubicBezTo>
                <a:cubicBezTo>
                  <a:pt x="21129" y="102580"/>
                  <a:pt x="25315" y="100887"/>
                  <a:pt x="29501" y="99193"/>
                </a:cubicBezTo>
                <a:cubicBezTo>
                  <a:pt x="32491" y="97500"/>
                  <a:pt x="35282" y="95806"/>
                  <a:pt x="36677" y="92419"/>
                </a:cubicBezTo>
                <a:cubicBezTo>
                  <a:pt x="33887" y="92419"/>
                  <a:pt x="31096" y="92419"/>
                  <a:pt x="29501" y="92419"/>
                </a:cubicBezTo>
                <a:cubicBezTo>
                  <a:pt x="21129" y="89032"/>
                  <a:pt x="16943" y="82258"/>
                  <a:pt x="14152" y="71854"/>
                </a:cubicBezTo>
                <a:cubicBezTo>
                  <a:pt x="15548" y="73548"/>
                  <a:pt x="22524" y="73548"/>
                  <a:pt x="23920" y="71854"/>
                </a:cubicBezTo>
                <a:cubicBezTo>
                  <a:pt x="21129" y="71854"/>
                  <a:pt x="18338" y="70161"/>
                  <a:pt x="16943" y="68467"/>
                </a:cubicBezTo>
                <a:cubicBezTo>
                  <a:pt x="9966" y="63387"/>
                  <a:pt x="4186" y="54919"/>
                  <a:pt x="4186" y="42822"/>
                </a:cubicBezTo>
                <a:cubicBezTo>
                  <a:pt x="5581" y="42822"/>
                  <a:pt x="6976" y="42822"/>
                  <a:pt x="6976" y="44516"/>
                </a:cubicBezTo>
                <a:cubicBezTo>
                  <a:pt x="8372" y="44516"/>
                  <a:pt x="9966" y="44516"/>
                  <a:pt x="12757" y="46209"/>
                </a:cubicBezTo>
                <a:lnTo>
                  <a:pt x="15548" y="46209"/>
                </a:lnTo>
                <a:lnTo>
                  <a:pt x="15548" y="46209"/>
                </a:lnTo>
                <a:cubicBezTo>
                  <a:pt x="14152" y="44516"/>
                  <a:pt x="12757" y="42822"/>
                  <a:pt x="11362" y="41129"/>
                </a:cubicBezTo>
                <a:cubicBezTo>
                  <a:pt x="6976" y="34354"/>
                  <a:pt x="2790" y="25645"/>
                  <a:pt x="5581" y="13790"/>
                </a:cubicBezTo>
                <a:cubicBezTo>
                  <a:pt x="5581" y="10403"/>
                  <a:pt x="6976" y="8709"/>
                  <a:pt x="8372" y="7016"/>
                </a:cubicBezTo>
                <a:lnTo>
                  <a:pt x="8372" y="7016"/>
                </a:lnTo>
                <a:cubicBezTo>
                  <a:pt x="8372" y="7016"/>
                  <a:pt x="9966" y="8709"/>
                  <a:pt x="11362" y="8709"/>
                </a:cubicBezTo>
                <a:cubicBezTo>
                  <a:pt x="12757" y="12096"/>
                  <a:pt x="15548" y="15483"/>
                  <a:pt x="18338" y="17177"/>
                </a:cubicBezTo>
                <a:cubicBezTo>
                  <a:pt x="26710" y="25645"/>
                  <a:pt x="35282" y="30967"/>
                  <a:pt x="47840" y="36048"/>
                </a:cubicBezTo>
                <a:cubicBezTo>
                  <a:pt x="52026" y="36048"/>
                  <a:pt x="55016" y="37741"/>
                  <a:pt x="59202" y="37741"/>
                </a:cubicBezTo>
                <a:cubicBezTo>
                  <a:pt x="57807" y="32661"/>
                  <a:pt x="57807" y="27338"/>
                  <a:pt x="59202" y="23951"/>
                </a:cubicBezTo>
                <a:cubicBezTo>
                  <a:pt x="61993" y="13790"/>
                  <a:pt x="66179" y="7016"/>
                  <a:pt x="73355" y="3629"/>
                </a:cubicBezTo>
                <a:cubicBezTo>
                  <a:pt x="74750" y="1935"/>
                  <a:pt x="77541" y="1935"/>
                  <a:pt x="78936" y="1935"/>
                </a:cubicBezTo>
                <a:cubicBezTo>
                  <a:pt x="80332" y="1935"/>
                  <a:pt x="80332" y="0"/>
                  <a:pt x="81727" y="0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394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332088" y="2714151"/>
            <a:ext cx="3558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Titillium Web" panose="020B0604020202020204" charset="0"/>
              </a:rPr>
              <a:t>Acceso libre </a:t>
            </a:r>
            <a:r>
              <a:rPr lang="es-AR" sz="1600" b="1" dirty="0" smtClean="0">
                <a:latin typeface="Titillium Web" panose="020B0604020202020204" charset="0"/>
                <a:hlinkClick r:id="rId2"/>
              </a:rPr>
              <a:t>http</a:t>
            </a:r>
            <a:r>
              <a:rPr lang="es-AR" sz="1600" b="1" dirty="0">
                <a:latin typeface="Titillium Web" panose="020B0604020202020204" charset="0"/>
                <a:hlinkClick r:id="rId2"/>
              </a:rPr>
              <a:t>://siga.inta.gov.ar</a:t>
            </a:r>
            <a:r>
              <a:rPr lang="es-AR" sz="1600" b="1" dirty="0" smtClean="0">
                <a:latin typeface="Titillium Web" panose="020B0604020202020204" charset="0"/>
                <a:hlinkClick r:id="rId2"/>
              </a:rPr>
              <a:t>/#/</a:t>
            </a:r>
            <a:endParaRPr lang="es-AR" sz="1600" b="1" dirty="0">
              <a:latin typeface="Titillium Web" panose="020B0604020202020204" charset="0"/>
            </a:endParaRPr>
          </a:p>
        </p:txBody>
      </p:sp>
      <p:sp>
        <p:nvSpPr>
          <p:cNvPr id="3" name="Shape 98"/>
          <p:cNvSpPr txBox="1">
            <a:spLocks/>
          </p:cNvSpPr>
          <p:nvPr/>
        </p:nvSpPr>
        <p:spPr>
          <a:xfrm>
            <a:off x="1367771" y="1233508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" sz="3600" b="1" dirty="0" smtClean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Acceso a datos meteorológicos de INTA</a:t>
            </a:r>
            <a:endParaRPr lang="en" sz="3600" b="1" dirty="0">
              <a:solidFill>
                <a:srgbClr val="8839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59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De profesión?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0"/>
          <p:cNvSpPr txBox="1">
            <a:spLocks/>
          </p:cNvSpPr>
          <p:nvPr/>
        </p:nvSpPr>
        <p:spPr>
          <a:xfrm>
            <a:off x="1873771" y="914400"/>
            <a:ext cx="4639454" cy="109970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1600" b="1" dirty="0" smtClean="0">
                <a:latin typeface="Helvetica Neue" panose="020B0604020202020204" charset="0"/>
              </a:rPr>
              <a:t>Licenciada en Ciencias de la Atmófera</a:t>
            </a:r>
          </a:p>
          <a:p>
            <a:pPr algn="ctr"/>
            <a:r>
              <a:rPr lang="es-AR" sz="1600" dirty="0" smtClean="0">
                <a:solidFill>
                  <a:srgbClr val="88398A"/>
                </a:solidFill>
                <a:latin typeface="Helvetica Neue" panose="020B0604020202020204" charset="0"/>
              </a:rPr>
              <a:t>G</a:t>
            </a:r>
            <a:r>
              <a:rPr lang="en" sz="1600" dirty="0" smtClean="0">
                <a:solidFill>
                  <a:srgbClr val="88398A"/>
                </a:solidFill>
                <a:latin typeface="Helvetica Neue" panose="020B0604020202020204" charset="0"/>
              </a:rPr>
              <a:t>raduada del Departamento de Ciencias de la Atmósfera y los Océanos – Facultad de Ciencias Exactas y Naturales – UBA</a:t>
            </a:r>
          </a:p>
          <a:p>
            <a:pPr algn="ctr"/>
            <a:endParaRPr lang="en" sz="1600" dirty="0" smtClean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r>
              <a:rPr lang="en" sz="1600" b="1" dirty="0" smtClean="0">
                <a:latin typeface="Helvetica Neue" panose="020B0604020202020204" charset="0"/>
              </a:rPr>
              <a:t>Maestría en Recursos Naturales </a:t>
            </a:r>
            <a:endParaRPr lang="en" sz="1600" b="1" dirty="0">
              <a:latin typeface="Helvetica Neue" panose="020B0604020202020204" charset="0"/>
            </a:endParaRPr>
          </a:p>
          <a:p>
            <a:pPr algn="ctr"/>
            <a:r>
              <a:rPr lang="es-AR" sz="1600" dirty="0" smtClean="0">
                <a:solidFill>
                  <a:srgbClr val="88398A"/>
                </a:solidFill>
                <a:latin typeface="Helvetica Neue" panose="020B0604020202020204" charset="0"/>
              </a:rPr>
              <a:t>Graduada de la Escuela para Graduados </a:t>
            </a:r>
            <a:r>
              <a:rPr lang="en" sz="1600" dirty="0" smtClean="0">
                <a:solidFill>
                  <a:srgbClr val="88398A"/>
                </a:solidFill>
                <a:latin typeface="Helvetica Neue" panose="020B0604020202020204" charset="0"/>
              </a:rPr>
              <a:t>– </a:t>
            </a:r>
            <a:r>
              <a:rPr lang="en" sz="1600" dirty="0">
                <a:solidFill>
                  <a:srgbClr val="88398A"/>
                </a:solidFill>
                <a:latin typeface="Helvetica Neue" panose="020B0604020202020204" charset="0"/>
              </a:rPr>
              <a:t>Facultad de </a:t>
            </a:r>
            <a:r>
              <a:rPr lang="en" sz="1600" dirty="0" smtClean="0">
                <a:solidFill>
                  <a:srgbClr val="88398A"/>
                </a:solidFill>
                <a:latin typeface="Helvetica Neue" panose="020B0604020202020204" charset="0"/>
              </a:rPr>
              <a:t>Agronomía </a:t>
            </a:r>
            <a:r>
              <a:rPr lang="en" sz="1600" dirty="0">
                <a:solidFill>
                  <a:srgbClr val="88398A"/>
                </a:solidFill>
                <a:latin typeface="Helvetica Neue" panose="020B0604020202020204" charset="0"/>
              </a:rPr>
              <a:t>– UBA</a:t>
            </a:r>
          </a:p>
          <a:p>
            <a:pPr algn="ctr"/>
            <a:endParaRPr lang="en" sz="1600" dirty="0" smtClean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8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2.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Dónde trabajo?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907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94784" y="557411"/>
            <a:ext cx="523658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s-AR" dirty="0" smtClean="0">
                <a:solidFill>
                  <a:schemeClr val="tx1"/>
                </a:solidFill>
              </a:rPr>
              <a:t>E</a:t>
            </a:r>
            <a:r>
              <a:rPr lang="en" dirty="0" smtClean="0">
                <a:solidFill>
                  <a:schemeClr val="tx1"/>
                </a:solidFill>
              </a:rPr>
              <a:t>n el área </a:t>
            </a:r>
            <a:r>
              <a:rPr lang="en" dirty="0">
                <a:solidFill>
                  <a:schemeClr val="tx1"/>
                </a:solidFill>
              </a:rPr>
              <a:t>de Agrometeorología </a:t>
            </a:r>
            <a:r>
              <a:rPr lang="es-AR" dirty="0" smtClean="0"/>
              <a:t>Instituto de Clima y Agua </a:t>
            </a:r>
            <a:br>
              <a:rPr lang="es-AR" dirty="0" smtClean="0"/>
            </a:br>
            <a:r>
              <a:rPr lang="es-AR" dirty="0" smtClean="0"/>
              <a:t>INTA Castelar</a:t>
            </a:r>
            <a:endParaRPr lang="en" dirty="0"/>
          </a:p>
          <a:p>
            <a:pPr lvl="0" algn="ctr">
              <a:spcBef>
                <a:spcPts val="0"/>
              </a:spcBef>
              <a:buNone/>
            </a:pPr>
            <a:r>
              <a:rPr lang="en" dirty="0" smtClean="0">
                <a:solidFill>
                  <a:srgbClr val="88398A"/>
                </a:solidFill>
              </a:rPr>
              <a:t/>
            </a:r>
            <a:br>
              <a:rPr lang="en" dirty="0" smtClean="0">
                <a:solidFill>
                  <a:srgbClr val="88398A"/>
                </a:solidFill>
              </a:rPr>
            </a:br>
            <a:r>
              <a:rPr lang="en" dirty="0" smtClean="0">
                <a:solidFill>
                  <a:srgbClr val="88398A"/>
                </a:solidFill>
              </a:rPr>
              <a:t>Instituto Nacional de Tecnología Agropeacuria</a:t>
            </a:r>
            <a:br>
              <a:rPr lang="en" dirty="0" smtClean="0">
                <a:solidFill>
                  <a:srgbClr val="88398A"/>
                </a:solidFill>
              </a:rPr>
            </a:br>
            <a:r>
              <a:rPr lang="en" dirty="0">
                <a:solidFill>
                  <a:srgbClr val="88398A"/>
                </a:solidFill>
              </a:rPr>
              <a:t/>
            </a:r>
            <a:br>
              <a:rPr lang="en" dirty="0">
                <a:solidFill>
                  <a:srgbClr val="88398A"/>
                </a:solidFill>
              </a:rPr>
            </a:br>
            <a:r>
              <a:rPr lang="en" dirty="0" smtClean="0">
                <a:solidFill>
                  <a:srgbClr val="88398A"/>
                </a:solidFill>
              </a:rPr>
              <a:t/>
            </a:r>
            <a:br>
              <a:rPr lang="en" dirty="0" smtClean="0">
                <a:solidFill>
                  <a:srgbClr val="88398A"/>
                </a:solidFill>
              </a:rPr>
            </a:br>
            <a:r>
              <a:rPr lang="en" dirty="0" smtClean="0">
                <a:solidFill>
                  <a:srgbClr val="88398A"/>
                </a:solidFill>
              </a:rPr>
              <a:t/>
            </a:r>
            <a:br>
              <a:rPr lang="en" dirty="0" smtClean="0">
                <a:solidFill>
                  <a:srgbClr val="88398A"/>
                </a:solidFill>
              </a:rPr>
            </a:b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29" y="2330970"/>
            <a:ext cx="3230380" cy="24227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21" y="847746"/>
            <a:ext cx="8463180" cy="273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110"/>
          <p:cNvSpPr txBox="1">
            <a:spLocks/>
          </p:cNvSpPr>
          <p:nvPr/>
        </p:nvSpPr>
        <p:spPr>
          <a:xfrm>
            <a:off x="3993678" y="1282957"/>
            <a:ext cx="428470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30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qué trabajo?</a:t>
            </a:r>
          </a:p>
          <a:p>
            <a:pPr algn="ctr"/>
            <a:endParaRPr lang="en" sz="1600" b="1" dirty="0" smtClean="0">
              <a:latin typeface="Helvetica Neue" panose="020B0604020202020204" charset="0"/>
            </a:endParaRPr>
          </a:p>
          <a:p>
            <a:pPr algn="ctr"/>
            <a:r>
              <a:rPr lang="es-AR" sz="1600" b="1" dirty="0" smtClean="0">
                <a:solidFill>
                  <a:schemeClr val="tx1"/>
                </a:solidFill>
                <a:latin typeface="Helvetica Neue" panose="020B0604020202020204" charset="0"/>
              </a:rPr>
              <a:t>Entre otras muchas cosas….</a:t>
            </a:r>
          </a:p>
          <a:p>
            <a:pPr algn="ctr"/>
            <a:endParaRPr lang="es-AR" sz="1600" b="1" dirty="0" smtClean="0">
              <a:solidFill>
                <a:schemeClr val="tx1"/>
              </a:solidFill>
              <a:latin typeface="Helvetica Neue" panose="020B0604020202020204" charset="0"/>
            </a:endParaRPr>
          </a:p>
          <a:p>
            <a:pPr algn="ctr"/>
            <a:r>
              <a:rPr lang="es-AR" sz="1600" b="1" dirty="0" smtClean="0">
                <a:solidFill>
                  <a:schemeClr val="tx1"/>
                </a:solidFill>
                <a:latin typeface="Helvetica Neue" panose="020B0604020202020204" charset="0"/>
              </a:rPr>
              <a:t>Trabajo con DATOS METEOROLÓGICOS </a:t>
            </a:r>
          </a:p>
          <a:p>
            <a:pPr algn="ctr"/>
            <a:endParaRPr lang="es-AR" sz="1600" dirty="0" smtClean="0">
              <a:solidFill>
                <a:schemeClr val="tx1"/>
              </a:solidFill>
              <a:latin typeface="Helvetica Neue" panose="020B0604020202020204" charset="0"/>
            </a:endParaRPr>
          </a:p>
          <a:p>
            <a:pPr algn="ctr"/>
            <a:r>
              <a:rPr lang="es-AR" sz="1600" dirty="0" smtClean="0">
                <a:solidFill>
                  <a:schemeClr val="tx1"/>
                </a:solidFill>
                <a:latin typeface="Helvetica Neue" panose="020B0604020202020204" charset="0"/>
              </a:rPr>
              <a:t>de la red de estaciones meteorológicas de INTA y del SMN (Servicio Meteorológico Nacional)</a:t>
            </a:r>
            <a:endParaRPr lang="en" sz="1600" dirty="0" smtClean="0">
              <a:solidFill>
                <a:schemeClr val="tx1"/>
              </a:solidFill>
              <a:latin typeface="Helvetica Neue" panose="020B0604020202020204" charset="0"/>
            </a:endParaRPr>
          </a:p>
          <a:p>
            <a:pPr algn="ctr"/>
            <a:endParaRPr lang="en" sz="1600" dirty="0" smtClean="0">
              <a:solidFill>
                <a:schemeClr val="tx1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pPr algn="ctr"/>
            <a:endParaRPr lang="en" sz="1600" dirty="0">
              <a:solidFill>
                <a:srgbClr val="88398A"/>
              </a:solidFill>
              <a:latin typeface="Helvetica Neue" panose="020B060402020202020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3" y="216066"/>
            <a:ext cx="3459258" cy="4720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030A0"/>
        </a:solidFill>
      </a:spPr>
      <a:bodyPr rtlCol="0" anchor="ctr"/>
      <a:lstStyle>
        <a:defPPr algn="ctr">
          <a:defRPr dirty="0" smtClean="0">
            <a:latin typeface="Garamond" panose="02020404030301010803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1079</Words>
  <Application>Microsoft Office PowerPoint</Application>
  <PresentationFormat>Presentación en pantalla (16:9)</PresentationFormat>
  <Paragraphs>165</Paragraphs>
  <Slides>36</Slides>
  <Notes>22</Notes>
  <HiddenSlides>3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6" baseType="lpstr">
      <vt:lpstr>Arial</vt:lpstr>
      <vt:lpstr>Garamond</vt:lpstr>
      <vt:lpstr>Wingdings</vt:lpstr>
      <vt:lpstr>Tahoma</vt:lpstr>
      <vt:lpstr>Helvetica Neue</vt:lpstr>
      <vt:lpstr>Calibri</vt:lpstr>
      <vt:lpstr>Titillium Web</vt:lpstr>
      <vt:lpstr>Ebrima</vt:lpstr>
      <vt:lpstr>Bell MT</vt:lpstr>
      <vt:lpstr>R-Ladies Template</vt:lpstr>
      <vt:lpstr>Aprendiendo a usar R con datos meteorológicos</vt:lpstr>
      <vt:lpstr>Hoja de Ruta</vt:lpstr>
      <vt:lpstr>Hola!</vt:lpstr>
      <vt:lpstr>1. De profesión?</vt:lpstr>
      <vt:lpstr>Presentación de PowerPoint</vt:lpstr>
      <vt:lpstr>2. Dónde trabajo?</vt:lpstr>
      <vt:lpstr>En el área de Agrometeorología Instituto de Clima y Agua  INTA Castelar  Instituto Nacional de Tecnología Agropeacuria    </vt:lpstr>
      <vt:lpstr>Presentación de PowerPoint</vt:lpstr>
      <vt:lpstr>Presentación de PowerPoint</vt:lpstr>
      <vt:lpstr>Datos Meteorológicos?</vt:lpstr>
      <vt:lpstr>Cadena de tránsito de datos</vt:lpstr>
      <vt:lpstr>En dónde se realizan las mediciones?</vt:lpstr>
      <vt:lpstr>Observatorio Agrometeorológico Castelar</vt:lpstr>
      <vt:lpstr>Presentación de PowerPoint</vt:lpstr>
      <vt:lpstr>3. Cómo conocí el mundo de R?</vt:lpstr>
      <vt:lpstr>Presentación de PowerPoint</vt:lpstr>
      <vt:lpstr>4. Sabía algo de programación?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5. Algunas opiniones y experiencias?</vt:lpstr>
      <vt:lpstr>Presentación de PowerPoint</vt:lpstr>
      <vt:lpstr>Presentación de PowerPoint</vt:lpstr>
      <vt:lpstr>Presentación de PowerPoint</vt:lpstr>
      <vt:lpstr>Presentación de PowerPoint</vt:lpstr>
      <vt:lpstr>6. En qué estoy trabajando hoy?</vt:lpstr>
      <vt:lpstr>Presentación de PowerPoint</vt:lpstr>
      <vt:lpstr>7. En qué quiero avanzar en el futuro?</vt:lpstr>
      <vt:lpstr>Presentación de PowerPoint</vt:lpstr>
      <vt:lpstr>Qué les quiero dejar?</vt:lpstr>
      <vt:lpstr>Presentación de PowerPoint</vt:lpstr>
      <vt:lpstr>Muchas GRACIAS por escucharme !!!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Natalia Noemí Gattinoni</dc:creator>
  <cp:lastModifiedBy>Nati-Juan</cp:lastModifiedBy>
  <cp:revision>218</cp:revision>
  <dcterms:modified xsi:type="dcterms:W3CDTF">2019-06-15T14:14:48Z</dcterms:modified>
</cp:coreProperties>
</file>